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8" r:id="rId3"/>
    <p:sldId id="303" r:id="rId4"/>
    <p:sldId id="322" r:id="rId5"/>
    <p:sldId id="321" r:id="rId6"/>
    <p:sldId id="279" r:id="rId7"/>
    <p:sldId id="286" r:id="rId8"/>
    <p:sldId id="299" r:id="rId9"/>
    <p:sldId id="300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304" r:id="rId19"/>
    <p:sldId id="312" r:id="rId20"/>
    <p:sldId id="314" r:id="rId21"/>
    <p:sldId id="313" r:id="rId22"/>
    <p:sldId id="341" r:id="rId23"/>
    <p:sldId id="315" r:id="rId24"/>
    <p:sldId id="305" r:id="rId25"/>
    <p:sldId id="271" r:id="rId26"/>
    <p:sldId id="316" r:id="rId27"/>
    <p:sldId id="301" r:id="rId28"/>
    <p:sldId id="306" r:id="rId29"/>
    <p:sldId id="329" r:id="rId30"/>
    <p:sldId id="330" r:id="rId31"/>
    <p:sldId id="333" r:id="rId32"/>
    <p:sldId id="334" r:id="rId33"/>
    <p:sldId id="307" r:id="rId34"/>
    <p:sldId id="319" r:id="rId35"/>
    <p:sldId id="276" r:id="rId36"/>
    <p:sldId id="285" r:id="rId37"/>
    <p:sldId id="320" r:id="rId38"/>
    <p:sldId id="324" r:id="rId39"/>
    <p:sldId id="325" r:id="rId40"/>
    <p:sldId id="331" r:id="rId41"/>
    <p:sldId id="308" r:id="rId42"/>
    <p:sldId id="274" r:id="rId43"/>
    <p:sldId id="275" r:id="rId44"/>
    <p:sldId id="282" r:id="rId45"/>
    <p:sldId id="283" r:id="rId46"/>
    <p:sldId id="281" r:id="rId47"/>
    <p:sldId id="284" r:id="rId48"/>
    <p:sldId id="323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8796"/>
    <a:srgbClr val="C00000"/>
    <a:srgbClr val="005A7A"/>
    <a:srgbClr val="336C80"/>
    <a:srgbClr val="005C7D"/>
    <a:srgbClr val="083344"/>
    <a:srgbClr val="0031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55" autoAdjust="0"/>
    <p:restoredTop sz="94635" autoAdjust="0"/>
  </p:normalViewPr>
  <p:slideViewPr>
    <p:cSldViewPr snapToGrid="0">
      <p:cViewPr varScale="1">
        <p:scale>
          <a:sx n="133" d="100"/>
          <a:sy n="133" d="100"/>
        </p:scale>
        <p:origin x="834" y="2292"/>
      </p:cViewPr>
      <p:guideLst/>
    </p:cSldViewPr>
  </p:slideViewPr>
  <p:outlineViewPr>
    <p:cViewPr>
      <p:scale>
        <a:sx n="33" d="100"/>
        <a:sy n="33" d="100"/>
      </p:scale>
      <p:origin x="0" y="-1506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8477-350E-430E-A74F-E6B1B58A7399}" type="datetimeFigureOut">
              <a:rPr lang="ko-KR" altLang="en-US" smtClean="0"/>
              <a:t>2024-03-23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2835-FBF2-4415-80B8-0A31E5E79B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2889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8477-350E-430E-A74F-E6B1B58A7399}" type="datetimeFigureOut">
              <a:rPr lang="ko-KR" altLang="en-US" smtClean="0"/>
              <a:t>2024-03-23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2835-FBF2-4415-80B8-0A31E5E79B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5588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8477-350E-430E-A74F-E6B1B58A7399}" type="datetimeFigureOut">
              <a:rPr lang="ko-KR" altLang="en-US" smtClean="0"/>
              <a:t>2024-03-23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2835-FBF2-4415-80B8-0A31E5E79B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2471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8477-350E-430E-A74F-E6B1B58A7399}" type="datetimeFigureOut">
              <a:rPr lang="ko-KR" altLang="en-US" smtClean="0"/>
              <a:t>2024-03-23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2835-FBF2-4415-80B8-0A31E5E79B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5012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8477-350E-430E-A74F-E6B1B58A7399}" type="datetimeFigureOut">
              <a:rPr lang="ko-KR" altLang="en-US" smtClean="0"/>
              <a:t>2024-03-23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2835-FBF2-4415-80B8-0A31E5E79B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2253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8477-350E-430E-A74F-E6B1B58A7399}" type="datetimeFigureOut">
              <a:rPr lang="ko-KR" altLang="en-US" smtClean="0"/>
              <a:t>2024-03-23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2835-FBF2-4415-80B8-0A31E5E79B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668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8477-350E-430E-A74F-E6B1B58A7399}" type="datetimeFigureOut">
              <a:rPr lang="ko-KR" altLang="en-US" smtClean="0"/>
              <a:t>2024-03-23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2835-FBF2-4415-80B8-0A31E5E79B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4586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8477-350E-430E-A74F-E6B1B58A7399}" type="datetimeFigureOut">
              <a:rPr lang="ko-KR" altLang="en-US" smtClean="0"/>
              <a:t>2024-03-23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2835-FBF2-4415-80B8-0A31E5E79B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7635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8477-350E-430E-A74F-E6B1B58A7399}" type="datetimeFigureOut">
              <a:rPr lang="ko-KR" altLang="en-US" smtClean="0"/>
              <a:t>2024-03-23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2835-FBF2-4415-80B8-0A31E5E79B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872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8477-350E-430E-A74F-E6B1B58A7399}" type="datetimeFigureOut">
              <a:rPr lang="ko-KR" altLang="en-US" smtClean="0"/>
              <a:t>2024-03-23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2835-FBF2-4415-80B8-0A31E5E79B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5058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8477-350E-430E-A74F-E6B1B58A7399}" type="datetimeFigureOut">
              <a:rPr lang="ko-KR" altLang="en-US" smtClean="0"/>
              <a:t>2024-03-23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2835-FBF2-4415-80B8-0A31E5E79B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1128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58477-350E-430E-A74F-E6B1B58A7399}" type="datetimeFigureOut">
              <a:rPr lang="ko-KR" altLang="en-US" smtClean="0"/>
              <a:t>2024-03-23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D2835-FBF2-4415-80B8-0A31E5E79B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1190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web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21" Type="http://schemas.openxmlformats.org/officeDocument/2006/relationships/image" Target="../media/image26.sv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17" Type="http://schemas.openxmlformats.org/officeDocument/2006/relationships/image" Target="../media/image22.png"/><Relationship Id="rId25" Type="http://schemas.openxmlformats.org/officeDocument/2006/relationships/image" Target="../media/image30.svg"/><Relationship Id="rId2" Type="http://schemas.openxmlformats.org/officeDocument/2006/relationships/image" Target="../media/image7.jpg"/><Relationship Id="rId16" Type="http://schemas.openxmlformats.org/officeDocument/2006/relationships/image" Target="../media/image21.sv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svg"/><Relationship Id="rId10" Type="http://schemas.openxmlformats.org/officeDocument/2006/relationships/image" Target="../media/image15.svg"/><Relationship Id="rId19" Type="http://schemas.openxmlformats.org/officeDocument/2006/relationships/image" Target="../media/image24.sv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9.svg"/><Relationship Id="rId22" Type="http://schemas.openxmlformats.org/officeDocument/2006/relationships/image" Target="../media/image2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image" Target="../media/image136.svg"/><Relationship Id="rId3" Type="http://schemas.openxmlformats.org/officeDocument/2006/relationships/image" Target="../media/image12.png"/><Relationship Id="rId7" Type="http://schemas.openxmlformats.org/officeDocument/2006/relationships/image" Target="../media/image53.svg"/><Relationship Id="rId12" Type="http://schemas.openxmlformats.org/officeDocument/2006/relationships/image" Target="../media/image135.png"/><Relationship Id="rId17" Type="http://schemas.openxmlformats.org/officeDocument/2006/relationships/image" Target="../media/image140.svg"/><Relationship Id="rId2" Type="http://schemas.openxmlformats.org/officeDocument/2006/relationships/image" Target="../media/image132.PNG"/><Relationship Id="rId16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35.svg"/><Relationship Id="rId5" Type="http://schemas.openxmlformats.org/officeDocument/2006/relationships/image" Target="../media/image11.svg"/><Relationship Id="rId15" Type="http://schemas.openxmlformats.org/officeDocument/2006/relationships/image" Target="../media/image138.svg"/><Relationship Id="rId10" Type="http://schemas.openxmlformats.org/officeDocument/2006/relationships/image" Target="../media/image34.png"/><Relationship Id="rId4" Type="http://schemas.openxmlformats.org/officeDocument/2006/relationships/image" Target="../media/image10.png"/><Relationship Id="rId9" Type="http://schemas.openxmlformats.org/officeDocument/2006/relationships/image" Target="../media/image134.svg"/><Relationship Id="rId14" Type="http://schemas.openxmlformats.org/officeDocument/2006/relationships/image" Target="../media/image13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svg"/><Relationship Id="rId13" Type="http://schemas.openxmlformats.org/officeDocument/2006/relationships/image" Target="../media/image18.png"/><Relationship Id="rId18" Type="http://schemas.openxmlformats.org/officeDocument/2006/relationships/image" Target="../media/image153.jpg"/><Relationship Id="rId3" Type="http://schemas.openxmlformats.org/officeDocument/2006/relationships/image" Target="../media/image143.png"/><Relationship Id="rId21" Type="http://schemas.openxmlformats.org/officeDocument/2006/relationships/image" Target="../media/image156.png"/><Relationship Id="rId7" Type="http://schemas.openxmlformats.org/officeDocument/2006/relationships/image" Target="../media/image34.png"/><Relationship Id="rId12" Type="http://schemas.openxmlformats.org/officeDocument/2006/relationships/image" Target="../media/image148.svg"/><Relationship Id="rId17" Type="http://schemas.openxmlformats.org/officeDocument/2006/relationships/image" Target="../media/image152.jpg"/><Relationship Id="rId25" Type="http://schemas.openxmlformats.org/officeDocument/2006/relationships/image" Target="../media/image59.png"/><Relationship Id="rId2" Type="http://schemas.openxmlformats.org/officeDocument/2006/relationships/image" Target="../media/image142.jpg"/><Relationship Id="rId16" Type="http://schemas.openxmlformats.org/officeDocument/2006/relationships/image" Target="../media/image151.jpg"/><Relationship Id="rId20" Type="http://schemas.openxmlformats.org/officeDocument/2006/relationships/image" Target="../media/image15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.svg"/><Relationship Id="rId11" Type="http://schemas.openxmlformats.org/officeDocument/2006/relationships/image" Target="../media/image147.png"/><Relationship Id="rId24" Type="http://schemas.openxmlformats.org/officeDocument/2006/relationships/image" Target="../media/image22.png"/><Relationship Id="rId5" Type="http://schemas.openxmlformats.org/officeDocument/2006/relationships/image" Target="../media/image52.png"/><Relationship Id="rId15" Type="http://schemas.openxmlformats.org/officeDocument/2006/relationships/image" Target="../media/image150.jpg"/><Relationship Id="rId23" Type="http://schemas.openxmlformats.org/officeDocument/2006/relationships/image" Target="../media/image158.svg"/><Relationship Id="rId10" Type="http://schemas.openxmlformats.org/officeDocument/2006/relationships/image" Target="../media/image47.svg"/><Relationship Id="rId19" Type="http://schemas.openxmlformats.org/officeDocument/2006/relationships/image" Target="../media/image154.jpg"/><Relationship Id="rId4" Type="http://schemas.openxmlformats.org/officeDocument/2006/relationships/image" Target="../media/image144.svg"/><Relationship Id="rId9" Type="http://schemas.openxmlformats.org/officeDocument/2006/relationships/image" Target="../media/image10.png"/><Relationship Id="rId14" Type="http://schemas.openxmlformats.org/officeDocument/2006/relationships/image" Target="../media/image149.svg"/><Relationship Id="rId22" Type="http://schemas.openxmlformats.org/officeDocument/2006/relationships/image" Target="../media/image157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160.png"/><Relationship Id="rId7" Type="http://schemas.openxmlformats.org/officeDocument/2006/relationships/image" Target="../media/image39.png"/><Relationship Id="rId12" Type="http://schemas.openxmlformats.org/officeDocument/2006/relationships/image" Target="../media/image167.svg"/><Relationship Id="rId2" Type="http://schemas.openxmlformats.org/officeDocument/2006/relationships/image" Target="../media/image15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3.svg"/><Relationship Id="rId11" Type="http://schemas.openxmlformats.org/officeDocument/2006/relationships/image" Target="../media/image166.png"/><Relationship Id="rId5" Type="http://schemas.openxmlformats.org/officeDocument/2006/relationships/image" Target="../media/image162.png"/><Relationship Id="rId10" Type="http://schemas.openxmlformats.org/officeDocument/2006/relationships/image" Target="../media/image165.svg"/><Relationship Id="rId4" Type="http://schemas.openxmlformats.org/officeDocument/2006/relationships/image" Target="../media/image161.svg"/><Relationship Id="rId9" Type="http://schemas.openxmlformats.org/officeDocument/2006/relationships/image" Target="../media/image16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jf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jf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jf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jf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0.svg"/><Relationship Id="rId18" Type="http://schemas.openxmlformats.org/officeDocument/2006/relationships/image" Target="../media/image45.png"/><Relationship Id="rId3" Type="http://schemas.openxmlformats.org/officeDocument/2006/relationships/image" Target="../media/image31.jpg"/><Relationship Id="rId7" Type="http://schemas.openxmlformats.org/officeDocument/2006/relationships/image" Target="../media/image35.svg"/><Relationship Id="rId12" Type="http://schemas.openxmlformats.org/officeDocument/2006/relationships/image" Target="../media/image39.png"/><Relationship Id="rId17" Type="http://schemas.openxmlformats.org/officeDocument/2006/relationships/image" Target="../media/image44.svg"/><Relationship Id="rId2" Type="http://schemas.openxmlformats.org/officeDocument/2006/relationships/image" Target="../media/image7.jp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8.svg"/><Relationship Id="rId5" Type="http://schemas.openxmlformats.org/officeDocument/2006/relationships/image" Target="../media/image33.png"/><Relationship Id="rId15" Type="http://schemas.openxmlformats.org/officeDocument/2006/relationships/image" Target="../media/image42.svg"/><Relationship Id="rId10" Type="http://schemas.openxmlformats.org/officeDocument/2006/relationships/image" Target="../media/image16.png"/><Relationship Id="rId19" Type="http://schemas.openxmlformats.org/officeDocument/2006/relationships/image" Target="../media/image46.svg"/><Relationship Id="rId4" Type="http://schemas.openxmlformats.org/officeDocument/2006/relationships/image" Target="../media/image32.jpg"/><Relationship Id="rId9" Type="http://schemas.openxmlformats.org/officeDocument/2006/relationships/image" Target="../media/image37.svg"/><Relationship Id="rId1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13" Type="http://schemas.openxmlformats.org/officeDocument/2006/relationships/image" Target="../media/image56.png"/><Relationship Id="rId18" Type="http://schemas.openxmlformats.org/officeDocument/2006/relationships/image" Target="../media/image60.png"/><Relationship Id="rId3" Type="http://schemas.openxmlformats.org/officeDocument/2006/relationships/image" Target="../media/image10.png"/><Relationship Id="rId21" Type="http://schemas.openxmlformats.org/officeDocument/2006/relationships/image" Target="../media/image62.svg"/><Relationship Id="rId7" Type="http://schemas.openxmlformats.org/officeDocument/2006/relationships/image" Target="../media/image50.png"/><Relationship Id="rId12" Type="http://schemas.openxmlformats.org/officeDocument/2006/relationships/image" Target="../media/image55.svg"/><Relationship Id="rId17" Type="http://schemas.openxmlformats.org/officeDocument/2006/relationships/image" Target="../media/image59.png"/><Relationship Id="rId2" Type="http://schemas.openxmlformats.org/officeDocument/2006/relationships/image" Target="../media/image7.jpg"/><Relationship Id="rId16" Type="http://schemas.openxmlformats.org/officeDocument/2006/relationships/image" Target="../media/image58.png"/><Relationship Id="rId20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sv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22.png"/><Relationship Id="rId10" Type="http://schemas.openxmlformats.org/officeDocument/2006/relationships/image" Target="../media/image53.svg"/><Relationship Id="rId19" Type="http://schemas.openxmlformats.org/officeDocument/2006/relationships/image" Target="../media/image61.svg"/><Relationship Id="rId4" Type="http://schemas.openxmlformats.org/officeDocument/2006/relationships/image" Target="../media/image47.svg"/><Relationship Id="rId9" Type="http://schemas.openxmlformats.org/officeDocument/2006/relationships/image" Target="../media/image52.png"/><Relationship Id="rId14" Type="http://schemas.openxmlformats.org/officeDocument/2006/relationships/image" Target="../media/image5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직사각형 31">
            <a:extLst>
              <a:ext uri="{FF2B5EF4-FFF2-40B4-BE49-F238E27FC236}">
                <a16:creationId xmlns:a16="http://schemas.microsoft.com/office/drawing/2014/main" id="{CA82468E-CB22-403E-9970-3C7D0D52DB78}"/>
              </a:ext>
            </a:extLst>
          </p:cNvPr>
          <p:cNvSpPr/>
          <p:nvPr/>
        </p:nvSpPr>
        <p:spPr>
          <a:xfrm rot="2700000">
            <a:off x="-3571717" y="1477556"/>
            <a:ext cx="4477712" cy="4457491"/>
          </a:xfrm>
          <a:prstGeom prst="rect">
            <a:avLst/>
          </a:prstGeom>
          <a:solidFill>
            <a:srgbClr val="083344">
              <a:alpha val="94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3C08E43E-E541-4A4A-8BD2-D3543D34C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9258" y="2896774"/>
            <a:ext cx="10064766" cy="10002472"/>
          </a:xfrm>
          <a:prstGeom prst="flowChartDecision">
            <a:avLst/>
          </a:prstGeom>
        </p:spPr>
      </p:pic>
      <p:sp>
        <p:nvSpPr>
          <p:cNvPr id="27" name="직사각형 26">
            <a:extLst>
              <a:ext uri="{FF2B5EF4-FFF2-40B4-BE49-F238E27FC236}">
                <a16:creationId xmlns:a16="http://schemas.microsoft.com/office/drawing/2014/main" id="{C4FD07D6-1098-4677-A7ED-0455BE1F244B}"/>
              </a:ext>
            </a:extLst>
          </p:cNvPr>
          <p:cNvSpPr/>
          <p:nvPr/>
        </p:nvSpPr>
        <p:spPr>
          <a:xfrm rot="2700000">
            <a:off x="-508053" y="4421395"/>
            <a:ext cx="7134466" cy="7011166"/>
          </a:xfrm>
          <a:prstGeom prst="rect">
            <a:avLst/>
          </a:prstGeom>
          <a:solidFill>
            <a:srgbClr val="005C7D">
              <a:alpha val="6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FE069D30-7A62-49ED-BEF1-28C70C840C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948" y="-2182764"/>
            <a:ext cx="4108654" cy="4108653"/>
          </a:xfrm>
          <a:prstGeom prst="flowChartDecision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5CF4ADCF-91B5-444A-A35D-EF20D2F2FA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670" y="2457143"/>
            <a:ext cx="4108653" cy="4107961"/>
          </a:xfrm>
          <a:prstGeom prst="flowChartDecision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67284F1D-2C32-4B2B-BB4A-7537A92CDD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495" y="148018"/>
            <a:ext cx="4108654" cy="4107961"/>
          </a:xfrm>
          <a:prstGeom prst="flowChartDecision">
            <a:avLst/>
          </a:prstGeom>
        </p:spPr>
      </p:pic>
      <p:sp>
        <p:nvSpPr>
          <p:cNvPr id="30" name="직사각형 29">
            <a:extLst>
              <a:ext uri="{FF2B5EF4-FFF2-40B4-BE49-F238E27FC236}">
                <a16:creationId xmlns:a16="http://schemas.microsoft.com/office/drawing/2014/main" id="{49D301EC-D0E5-4A43-ABF0-4F93BA14FC3C}"/>
              </a:ext>
            </a:extLst>
          </p:cNvPr>
          <p:cNvSpPr/>
          <p:nvPr/>
        </p:nvSpPr>
        <p:spPr>
          <a:xfrm>
            <a:off x="-6219459" y="497714"/>
            <a:ext cx="1120877" cy="1959429"/>
          </a:xfrm>
          <a:prstGeom prst="rect">
            <a:avLst/>
          </a:prstGeom>
          <a:solidFill>
            <a:srgbClr val="005C7D"/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>
              <a:solidFill>
                <a:srgbClr val="005C7D"/>
              </a:solidFill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7B76C6C3-440D-40CC-A11B-8150C4E0B479}"/>
              </a:ext>
            </a:extLst>
          </p:cNvPr>
          <p:cNvSpPr/>
          <p:nvPr/>
        </p:nvSpPr>
        <p:spPr>
          <a:xfrm>
            <a:off x="-5075079" y="-2182766"/>
            <a:ext cx="1120877" cy="1959429"/>
          </a:xfrm>
          <a:prstGeom prst="rect">
            <a:avLst/>
          </a:prstGeom>
          <a:solidFill>
            <a:srgbClr val="083344"/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 dirty="0"/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574CB083-7C5E-4FD3-8DE7-638A0F07ADCD}"/>
              </a:ext>
            </a:extLst>
          </p:cNvPr>
          <p:cNvSpPr/>
          <p:nvPr/>
        </p:nvSpPr>
        <p:spPr>
          <a:xfrm>
            <a:off x="0" y="2328222"/>
            <a:ext cx="9143999" cy="1715802"/>
          </a:xfrm>
          <a:prstGeom prst="rect">
            <a:avLst/>
          </a:prstGeom>
          <a:solidFill>
            <a:schemeClr val="tx1">
              <a:alpha val="7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741CB7D-4D0E-4DF5-9DCA-184A59E7E7DF}"/>
              </a:ext>
            </a:extLst>
          </p:cNvPr>
          <p:cNvSpPr txBox="1"/>
          <p:nvPr/>
        </p:nvSpPr>
        <p:spPr>
          <a:xfrm>
            <a:off x="5331505" y="3785958"/>
            <a:ext cx="4762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latin typeface="예스체" panose="020B0500000101010101" pitchFamily="50" charset="-127"/>
                <a:ea typeface="예스체" panose="020B0500000101010101" pitchFamily="50" charset="-127"/>
              </a:rPr>
              <a:t>ASUNG CONSTRUCTION ESTIMATING SOFTWARE</a:t>
            </a:r>
            <a:endParaRPr lang="ko-KR" altLang="en-US" sz="1200" dirty="0">
              <a:solidFill>
                <a:schemeClr val="bg1"/>
              </a:solidFill>
              <a:latin typeface="예스체" panose="020B0500000101010101" pitchFamily="50" charset="-127"/>
              <a:ea typeface="예스체" panose="020B0500000101010101" pitchFamily="50" charset="-12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6328C8F-622B-4F08-9954-D210945F8A93}"/>
              </a:ext>
            </a:extLst>
          </p:cNvPr>
          <p:cNvSpPr txBox="1"/>
          <p:nvPr/>
        </p:nvSpPr>
        <p:spPr>
          <a:xfrm>
            <a:off x="1762159" y="2425945"/>
            <a:ext cx="126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latin typeface="예스체" panose="020B0500000101010101" pitchFamily="50" charset="-127"/>
                <a:ea typeface="예스체" panose="020B0500000101010101" pitchFamily="50" charset="-127"/>
              </a:rPr>
              <a:t>ASUNG</a:t>
            </a:r>
            <a:endParaRPr lang="ko-KR" altLang="en-US" sz="2000" dirty="0">
              <a:solidFill>
                <a:schemeClr val="bg1"/>
              </a:solidFill>
              <a:latin typeface="예스체" panose="020B0500000101010101" pitchFamily="50" charset="-127"/>
              <a:ea typeface="예스체" panose="020B0500000101010101" pitchFamily="50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A55ABB6-3F21-4552-94F9-70C67024D9B9}"/>
              </a:ext>
            </a:extLst>
          </p:cNvPr>
          <p:cNvSpPr txBox="1"/>
          <p:nvPr/>
        </p:nvSpPr>
        <p:spPr>
          <a:xfrm>
            <a:off x="14254" y="2648189"/>
            <a:ext cx="91154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200" dirty="0">
                <a:solidFill>
                  <a:schemeClr val="bg1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C O S T</a:t>
            </a:r>
            <a:endParaRPr lang="ko-KR" altLang="en-US" sz="7200" dirty="0">
              <a:solidFill>
                <a:schemeClr val="bg1"/>
              </a:solidFill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9738DEB2-F9EF-4DAB-A820-7B413D48C388}"/>
              </a:ext>
            </a:extLst>
          </p:cNvPr>
          <p:cNvSpPr/>
          <p:nvPr/>
        </p:nvSpPr>
        <p:spPr>
          <a:xfrm rot="16200000">
            <a:off x="-7921756" y="3581989"/>
            <a:ext cx="11503742" cy="4339770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 dirty="0"/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296726E5-1AFA-40CB-BE81-D4C9FC11C454}"/>
              </a:ext>
            </a:extLst>
          </p:cNvPr>
          <p:cNvSpPr/>
          <p:nvPr/>
        </p:nvSpPr>
        <p:spPr>
          <a:xfrm rot="10800000">
            <a:off x="0" y="6858027"/>
            <a:ext cx="11503742" cy="2914157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pic>
        <p:nvPicPr>
          <p:cNvPr id="43" name="그림 42">
            <a:extLst>
              <a:ext uri="{FF2B5EF4-FFF2-40B4-BE49-F238E27FC236}">
                <a16:creationId xmlns:a16="http://schemas.microsoft.com/office/drawing/2014/main" id="{4A16F19A-70C0-4AB4-9F72-51BCAA1DC9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24" y="77420"/>
            <a:ext cx="411479" cy="389996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7D61F755-65D2-41A0-8DD2-2704D04F12B5}"/>
              </a:ext>
            </a:extLst>
          </p:cNvPr>
          <p:cNvSpPr txBox="1"/>
          <p:nvPr/>
        </p:nvSpPr>
        <p:spPr>
          <a:xfrm>
            <a:off x="503461" y="119083"/>
            <a:ext cx="103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아성정보</a:t>
            </a:r>
          </a:p>
        </p:txBody>
      </p:sp>
      <p:pic>
        <p:nvPicPr>
          <p:cNvPr id="45" name="그림 44">
            <a:extLst>
              <a:ext uri="{FF2B5EF4-FFF2-40B4-BE49-F238E27FC236}">
                <a16:creationId xmlns:a16="http://schemas.microsoft.com/office/drawing/2014/main" id="{0A3CB9D4-3932-44BA-88CF-718401D0A1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437" y="-2411881"/>
            <a:ext cx="4108654" cy="4107961"/>
          </a:xfrm>
          <a:prstGeom prst="flowChartDecision">
            <a:avLst/>
          </a:prstGeom>
        </p:spPr>
      </p:pic>
      <p:sp>
        <p:nvSpPr>
          <p:cNvPr id="42" name="직사각형 41">
            <a:extLst>
              <a:ext uri="{FF2B5EF4-FFF2-40B4-BE49-F238E27FC236}">
                <a16:creationId xmlns:a16="http://schemas.microsoft.com/office/drawing/2014/main" id="{68F5CBD4-F6E8-4201-80BF-59FCE564C6F8}"/>
              </a:ext>
            </a:extLst>
          </p:cNvPr>
          <p:cNvSpPr/>
          <p:nvPr/>
        </p:nvSpPr>
        <p:spPr>
          <a:xfrm>
            <a:off x="-482505" y="-3328733"/>
            <a:ext cx="13055503" cy="3328734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554426B2-E081-4F53-B34F-4BAC7DBD6E38}"/>
              </a:ext>
            </a:extLst>
          </p:cNvPr>
          <p:cNvSpPr/>
          <p:nvPr/>
        </p:nvSpPr>
        <p:spPr>
          <a:xfrm rot="5400000">
            <a:off x="5106628" y="2329524"/>
            <a:ext cx="11503742" cy="3429000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30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5511873-93F7-45E9-804A-E0C3E8246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7300" y="-1606871"/>
            <a:ext cx="9677400" cy="10071743"/>
          </a:xfrm>
          <a:prstGeom prst="diamond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5D3A10F6-2494-4E77-93E6-A565F07F77B3}"/>
              </a:ext>
            </a:extLst>
          </p:cNvPr>
          <p:cNvSpPr/>
          <p:nvPr/>
        </p:nvSpPr>
        <p:spPr>
          <a:xfrm>
            <a:off x="-3517" y="0"/>
            <a:ext cx="9139897" cy="6858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ECCE702-74C2-4DF2-9068-2A9C89266FC5}"/>
              </a:ext>
            </a:extLst>
          </p:cNvPr>
          <p:cNvSpPr/>
          <p:nvPr/>
        </p:nvSpPr>
        <p:spPr>
          <a:xfrm rot="16200000">
            <a:off x="-7921756" y="3581989"/>
            <a:ext cx="11503742" cy="4339770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FAB10EA-6258-4BBF-91F2-D7325A0BDF15}"/>
              </a:ext>
            </a:extLst>
          </p:cNvPr>
          <p:cNvSpPr/>
          <p:nvPr/>
        </p:nvSpPr>
        <p:spPr>
          <a:xfrm>
            <a:off x="-482505" y="-3328733"/>
            <a:ext cx="13055503" cy="3328734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C9E593A7-0072-4105-8BCA-54670A42D316}"/>
              </a:ext>
            </a:extLst>
          </p:cNvPr>
          <p:cNvSpPr/>
          <p:nvPr/>
        </p:nvSpPr>
        <p:spPr>
          <a:xfrm rot="5400000">
            <a:off x="5106627" y="2914225"/>
            <a:ext cx="11503742" cy="3428998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48626975-C0C3-43E1-81FF-5723FD5B24B2}"/>
              </a:ext>
            </a:extLst>
          </p:cNvPr>
          <p:cNvSpPr/>
          <p:nvPr/>
        </p:nvSpPr>
        <p:spPr>
          <a:xfrm rot="10800000">
            <a:off x="-2449" y="6857999"/>
            <a:ext cx="11503742" cy="2991375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2937CE-3A4F-45D7-B209-2E43B4FB3215}"/>
              </a:ext>
            </a:extLst>
          </p:cNvPr>
          <p:cNvSpPr txBox="1"/>
          <p:nvPr/>
        </p:nvSpPr>
        <p:spPr>
          <a:xfrm>
            <a:off x="117584" y="171483"/>
            <a:ext cx="6816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>
                <a:solidFill>
                  <a:srgbClr val="C00000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공량</a:t>
            </a:r>
            <a:r>
              <a:rPr lang="ko-KR" altLang="en-US" sz="2000" b="1" dirty="0">
                <a:solidFill>
                  <a:srgbClr val="C00000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 품목 일위대가 작성 기능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95014E-1B0C-41F8-87F6-B496CD66DD41}"/>
              </a:ext>
            </a:extLst>
          </p:cNvPr>
          <p:cNvSpPr txBox="1"/>
          <p:nvPr/>
        </p:nvSpPr>
        <p:spPr>
          <a:xfrm>
            <a:off x="117584" y="678367"/>
            <a:ext cx="8480315" cy="660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·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설치 일위대가로 </a:t>
            </a:r>
            <a:r>
              <a:rPr lang="ko-KR" altLang="en-US" sz="1300" dirty="0" err="1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공량이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 적용된 품목은 일위대가로 변환되며 품목의 </a:t>
            </a:r>
            <a:r>
              <a:rPr lang="ko-KR" altLang="en-US" sz="1300" dirty="0" err="1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공량이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 적용되어 노무비가 자동으로 산출되며 </a:t>
            </a:r>
            <a:endParaRPr lang="en-US" altLang="ko-KR" sz="1300" dirty="0"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 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품목의 분류에 따라 전선관 부속품비 등 각종 </a:t>
            </a:r>
            <a:r>
              <a:rPr lang="ko-KR" altLang="en-US" sz="1300" dirty="0" err="1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손료까지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 자동으로 적용됩니다</a:t>
            </a:r>
            <a:endParaRPr lang="en-US" altLang="ko-KR" sz="1300" dirty="0"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2A94A8A-7937-435C-AFE3-6EE81F407632}"/>
              </a:ext>
            </a:extLst>
          </p:cNvPr>
          <p:cNvSpPr txBox="1"/>
          <p:nvPr/>
        </p:nvSpPr>
        <p:spPr>
          <a:xfrm>
            <a:off x="5481939" y="1741404"/>
            <a:ext cx="15534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품목으로 사용된 내역</a:t>
            </a:r>
            <a:endParaRPr lang="ko-KR" altLang="en-US" sz="1100" b="1" dirty="0"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0AC7216F-AB02-45B5-978C-BC3A4A14F07F}"/>
              </a:ext>
            </a:extLst>
          </p:cNvPr>
          <p:cNvGrpSpPr/>
          <p:nvPr/>
        </p:nvGrpSpPr>
        <p:grpSpPr>
          <a:xfrm>
            <a:off x="351357" y="1773131"/>
            <a:ext cx="5064652" cy="2995716"/>
            <a:chOff x="710751" y="1772817"/>
            <a:chExt cx="5064652" cy="2995716"/>
          </a:xfrm>
        </p:grpSpPr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id="{BF243E3E-A1DD-4D28-AE0B-E632DF3C9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0751" y="1772817"/>
              <a:ext cx="5064652" cy="2995716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7464A757-16A8-4421-8E6E-6D2423694775}"/>
                </a:ext>
              </a:extLst>
            </p:cNvPr>
            <p:cNvSpPr/>
            <p:nvPr/>
          </p:nvSpPr>
          <p:spPr>
            <a:xfrm>
              <a:off x="1477476" y="2504004"/>
              <a:ext cx="4176464" cy="432048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47C34877-7841-4E4A-BC3B-8D566CBCAF82}"/>
              </a:ext>
            </a:extLst>
          </p:cNvPr>
          <p:cNvGrpSpPr/>
          <p:nvPr/>
        </p:nvGrpSpPr>
        <p:grpSpPr>
          <a:xfrm>
            <a:off x="1718082" y="2629666"/>
            <a:ext cx="5256585" cy="3109244"/>
            <a:chOff x="1959187" y="2979825"/>
            <a:chExt cx="5256584" cy="3109242"/>
          </a:xfrm>
        </p:grpSpPr>
        <p:pic>
          <p:nvPicPr>
            <p:cNvPr id="28" name="그림 27">
              <a:extLst>
                <a:ext uri="{FF2B5EF4-FFF2-40B4-BE49-F238E27FC236}">
                  <a16:creationId xmlns:a16="http://schemas.microsoft.com/office/drawing/2014/main" id="{93FB0F14-15CD-425A-AAA8-2998F8C43A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59187" y="2979825"/>
              <a:ext cx="5256584" cy="3109242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55FD70D1-1B17-4A75-BF73-443055EE80F0}"/>
                </a:ext>
              </a:extLst>
            </p:cNvPr>
            <p:cNvSpPr/>
            <p:nvPr/>
          </p:nvSpPr>
          <p:spPr>
            <a:xfrm>
              <a:off x="2754708" y="3730954"/>
              <a:ext cx="4392488" cy="511677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7A12D990-2F33-40C3-A572-1D134ED3B5D8}"/>
              </a:ext>
            </a:extLst>
          </p:cNvPr>
          <p:cNvGrpSpPr/>
          <p:nvPr/>
        </p:nvGrpSpPr>
        <p:grpSpPr>
          <a:xfrm>
            <a:off x="3108089" y="3655059"/>
            <a:ext cx="5420687" cy="2685769"/>
            <a:chOff x="3186595" y="4294742"/>
            <a:chExt cx="5420687" cy="2381315"/>
          </a:xfrm>
        </p:grpSpPr>
        <p:pic>
          <p:nvPicPr>
            <p:cNvPr id="33" name="그림 32">
              <a:extLst>
                <a:ext uri="{FF2B5EF4-FFF2-40B4-BE49-F238E27FC236}">
                  <a16:creationId xmlns:a16="http://schemas.microsoft.com/office/drawing/2014/main" id="{73B206D3-C2F7-4A67-8B2B-5741D56D5E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23868"/>
            <a:stretch/>
          </p:blipFill>
          <p:spPr>
            <a:xfrm>
              <a:off x="3186595" y="4294742"/>
              <a:ext cx="5420687" cy="2381315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998A55A0-6987-42DD-88CB-A0457BA6C3F1}"/>
                </a:ext>
              </a:extLst>
            </p:cNvPr>
            <p:cNvSpPr/>
            <p:nvPr/>
          </p:nvSpPr>
          <p:spPr>
            <a:xfrm>
              <a:off x="4104262" y="5653103"/>
              <a:ext cx="4464496" cy="64807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35" name="화살표: 왼쪽으로 구부러짐 34">
            <a:extLst>
              <a:ext uri="{FF2B5EF4-FFF2-40B4-BE49-F238E27FC236}">
                <a16:creationId xmlns:a16="http://schemas.microsoft.com/office/drawing/2014/main" id="{2CA55108-2853-4C37-B436-67DD33BB1400}"/>
              </a:ext>
            </a:extLst>
          </p:cNvPr>
          <p:cNvSpPr/>
          <p:nvPr/>
        </p:nvSpPr>
        <p:spPr>
          <a:xfrm rot="18928246">
            <a:off x="5572084" y="1890294"/>
            <a:ext cx="601458" cy="1316312"/>
          </a:xfrm>
          <a:prstGeom prst="curvedLeftArrow">
            <a:avLst>
              <a:gd name="adj1" fmla="val 25000"/>
              <a:gd name="adj2" fmla="val 50000"/>
              <a:gd name="adj3" fmla="val 52692"/>
            </a:avLst>
          </a:prstGeom>
          <a:solidFill>
            <a:srgbClr val="005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809DCB3-A679-4916-8F3C-A972FDC80C46}"/>
              </a:ext>
            </a:extLst>
          </p:cNvPr>
          <p:cNvSpPr txBox="1"/>
          <p:nvPr/>
        </p:nvSpPr>
        <p:spPr>
          <a:xfrm>
            <a:off x="6996992" y="2589537"/>
            <a:ext cx="16916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일위대가로 변환된 내역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39A84A1-B55A-4116-844E-2DB732FB222D}"/>
              </a:ext>
            </a:extLst>
          </p:cNvPr>
          <p:cNvSpPr txBox="1"/>
          <p:nvPr/>
        </p:nvSpPr>
        <p:spPr>
          <a:xfrm>
            <a:off x="6239904" y="4801449"/>
            <a:ext cx="19435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변환된 일위대가의 세부내역</a:t>
            </a:r>
          </a:p>
        </p:txBody>
      </p:sp>
    </p:spTree>
    <p:extLst>
      <p:ext uri="{BB962C8B-B14F-4D97-AF65-F5344CB8AC3E}">
        <p14:creationId xmlns:p14="http://schemas.microsoft.com/office/powerpoint/2010/main" val="2482383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5511873-93F7-45E9-804A-E0C3E8246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7300" y="-1606871"/>
            <a:ext cx="9677400" cy="10071743"/>
          </a:xfrm>
          <a:prstGeom prst="diamond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5D3A10F6-2494-4E77-93E6-A565F07F77B3}"/>
              </a:ext>
            </a:extLst>
          </p:cNvPr>
          <p:cNvSpPr/>
          <p:nvPr/>
        </p:nvSpPr>
        <p:spPr>
          <a:xfrm>
            <a:off x="-3517" y="0"/>
            <a:ext cx="9139897" cy="6858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ECCE702-74C2-4DF2-9068-2A9C89266FC5}"/>
              </a:ext>
            </a:extLst>
          </p:cNvPr>
          <p:cNvSpPr/>
          <p:nvPr/>
        </p:nvSpPr>
        <p:spPr>
          <a:xfrm rot="16200000">
            <a:off x="-7921756" y="3581989"/>
            <a:ext cx="11503742" cy="4339770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FAB10EA-6258-4BBF-91F2-D7325A0BDF15}"/>
              </a:ext>
            </a:extLst>
          </p:cNvPr>
          <p:cNvSpPr/>
          <p:nvPr/>
        </p:nvSpPr>
        <p:spPr>
          <a:xfrm>
            <a:off x="-482505" y="-3328733"/>
            <a:ext cx="13055503" cy="3328734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C9E593A7-0072-4105-8BCA-54670A42D316}"/>
              </a:ext>
            </a:extLst>
          </p:cNvPr>
          <p:cNvSpPr/>
          <p:nvPr/>
        </p:nvSpPr>
        <p:spPr>
          <a:xfrm rot="5400000">
            <a:off x="5106627" y="2914225"/>
            <a:ext cx="11503742" cy="3428998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48626975-C0C3-43E1-81FF-5723FD5B24B2}"/>
              </a:ext>
            </a:extLst>
          </p:cNvPr>
          <p:cNvSpPr/>
          <p:nvPr/>
        </p:nvSpPr>
        <p:spPr>
          <a:xfrm rot="10800000">
            <a:off x="-2449" y="6857999"/>
            <a:ext cx="11503742" cy="2991375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2937CE-3A4F-45D7-B209-2E43B4FB3215}"/>
              </a:ext>
            </a:extLst>
          </p:cNvPr>
          <p:cNvSpPr txBox="1"/>
          <p:nvPr/>
        </p:nvSpPr>
        <p:spPr>
          <a:xfrm>
            <a:off x="117584" y="181115"/>
            <a:ext cx="6816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C00000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스케치업 프레임 </a:t>
            </a:r>
            <a:r>
              <a:rPr lang="ko-KR" altLang="en-US" sz="2000" b="1" dirty="0" err="1">
                <a:solidFill>
                  <a:srgbClr val="C00000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모델러</a:t>
            </a:r>
            <a:r>
              <a:rPr lang="ko-KR" altLang="en-US" sz="2000" b="1" dirty="0">
                <a:solidFill>
                  <a:srgbClr val="C00000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 물량산출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95014E-1B0C-41F8-87F6-B496CD66DD41}"/>
              </a:ext>
            </a:extLst>
          </p:cNvPr>
          <p:cNvSpPr txBox="1"/>
          <p:nvPr/>
        </p:nvSpPr>
        <p:spPr>
          <a:xfrm>
            <a:off x="117584" y="679453"/>
            <a:ext cx="8480315" cy="660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·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스케치업 프레임 </a:t>
            </a:r>
            <a:r>
              <a:rPr lang="ko-KR" altLang="en-US" sz="1300" dirty="0" err="1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모델러로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 작성된 도면에서 자동으로 물량이 추출되며 집계된 물량은 </a:t>
            </a:r>
            <a:r>
              <a:rPr lang="en-US" altLang="ko-KR" sz="1300" dirty="0" err="1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AsungCostS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 로 전송되어 </a:t>
            </a:r>
            <a:endParaRPr lang="en-US" altLang="ko-KR" sz="1300" dirty="0"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  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내역서가 자동으로 작성됩니다</a:t>
            </a:r>
            <a:endParaRPr lang="en-US" altLang="ko-KR" sz="1300" dirty="0"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</p:txBody>
      </p:sp>
      <p:pic>
        <p:nvPicPr>
          <p:cNvPr id="32" name="그림 31">
            <a:extLst>
              <a:ext uri="{FF2B5EF4-FFF2-40B4-BE49-F238E27FC236}">
                <a16:creationId xmlns:a16="http://schemas.microsoft.com/office/drawing/2014/main" id="{9E5B536C-1464-4D7E-9AE0-3A8D8E854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769" y="1627538"/>
            <a:ext cx="4902025" cy="258515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5B28A713-8C82-4228-9ACC-5F4F0898E0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7958" y="2492686"/>
            <a:ext cx="5333360" cy="253568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CD52060F-E0B9-4AC3-950C-AA3BB39D3C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0180" y="3288921"/>
            <a:ext cx="5946199" cy="308173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1" name="화살표: 왼쪽으로 구부러짐 40">
            <a:extLst>
              <a:ext uri="{FF2B5EF4-FFF2-40B4-BE49-F238E27FC236}">
                <a16:creationId xmlns:a16="http://schemas.microsoft.com/office/drawing/2014/main" id="{16BA3BA6-FD29-4CE6-BA5E-D1437E15ADE1}"/>
              </a:ext>
            </a:extLst>
          </p:cNvPr>
          <p:cNvSpPr/>
          <p:nvPr/>
        </p:nvSpPr>
        <p:spPr>
          <a:xfrm rot="18928246">
            <a:off x="5610184" y="1871244"/>
            <a:ext cx="601458" cy="1316312"/>
          </a:xfrm>
          <a:prstGeom prst="curvedLeftArrow">
            <a:avLst>
              <a:gd name="adj1" fmla="val 25000"/>
              <a:gd name="adj2" fmla="val 50000"/>
              <a:gd name="adj3" fmla="val 52692"/>
            </a:avLst>
          </a:prstGeom>
          <a:solidFill>
            <a:srgbClr val="005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  <p:sp>
        <p:nvSpPr>
          <p:cNvPr id="42" name="화살표: 왼쪽으로 구부러짐 41">
            <a:extLst>
              <a:ext uri="{FF2B5EF4-FFF2-40B4-BE49-F238E27FC236}">
                <a16:creationId xmlns:a16="http://schemas.microsoft.com/office/drawing/2014/main" id="{A50B6E88-F9AE-40AC-87A4-468FD9D471C0}"/>
              </a:ext>
            </a:extLst>
          </p:cNvPr>
          <p:cNvSpPr/>
          <p:nvPr/>
        </p:nvSpPr>
        <p:spPr>
          <a:xfrm rot="18928246">
            <a:off x="6968123" y="2693700"/>
            <a:ext cx="601458" cy="1316312"/>
          </a:xfrm>
          <a:prstGeom prst="curvedLeftArrow">
            <a:avLst>
              <a:gd name="adj1" fmla="val 25000"/>
              <a:gd name="adj2" fmla="val 50000"/>
              <a:gd name="adj3" fmla="val 52692"/>
            </a:avLst>
          </a:prstGeom>
          <a:solidFill>
            <a:srgbClr val="005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04357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5511873-93F7-45E9-804A-E0C3E8246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7300" y="-1606871"/>
            <a:ext cx="9677400" cy="10071743"/>
          </a:xfrm>
          <a:prstGeom prst="diamond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5D3A10F6-2494-4E77-93E6-A565F07F77B3}"/>
              </a:ext>
            </a:extLst>
          </p:cNvPr>
          <p:cNvSpPr/>
          <p:nvPr/>
        </p:nvSpPr>
        <p:spPr>
          <a:xfrm>
            <a:off x="-3517" y="0"/>
            <a:ext cx="9139897" cy="6858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ECCE702-74C2-4DF2-9068-2A9C89266FC5}"/>
              </a:ext>
            </a:extLst>
          </p:cNvPr>
          <p:cNvSpPr/>
          <p:nvPr/>
        </p:nvSpPr>
        <p:spPr>
          <a:xfrm rot="16200000">
            <a:off x="-7924206" y="3581986"/>
            <a:ext cx="11503742" cy="4339770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FAB10EA-6258-4BBF-91F2-D7325A0BDF15}"/>
              </a:ext>
            </a:extLst>
          </p:cNvPr>
          <p:cNvSpPr/>
          <p:nvPr/>
        </p:nvSpPr>
        <p:spPr>
          <a:xfrm>
            <a:off x="-482505" y="-3328733"/>
            <a:ext cx="13055503" cy="3328734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C9E593A7-0072-4105-8BCA-54670A42D316}"/>
              </a:ext>
            </a:extLst>
          </p:cNvPr>
          <p:cNvSpPr/>
          <p:nvPr/>
        </p:nvSpPr>
        <p:spPr>
          <a:xfrm rot="5400000">
            <a:off x="5106627" y="2914225"/>
            <a:ext cx="11503742" cy="3428998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48626975-C0C3-43E1-81FF-5723FD5B24B2}"/>
              </a:ext>
            </a:extLst>
          </p:cNvPr>
          <p:cNvSpPr/>
          <p:nvPr/>
        </p:nvSpPr>
        <p:spPr>
          <a:xfrm rot="10800000">
            <a:off x="-2449" y="6857999"/>
            <a:ext cx="11503742" cy="2991375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2937CE-3A4F-45D7-B209-2E43B4FB3215}"/>
              </a:ext>
            </a:extLst>
          </p:cNvPr>
          <p:cNvSpPr txBox="1"/>
          <p:nvPr/>
        </p:nvSpPr>
        <p:spPr>
          <a:xfrm>
            <a:off x="117584" y="233369"/>
            <a:ext cx="6816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C00000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물량 산출 불러오기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95014E-1B0C-41F8-87F6-B496CD66DD41}"/>
              </a:ext>
            </a:extLst>
          </p:cNvPr>
          <p:cNvSpPr txBox="1"/>
          <p:nvPr/>
        </p:nvSpPr>
        <p:spPr>
          <a:xfrm>
            <a:off x="117584" y="731707"/>
            <a:ext cx="8480315" cy="302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30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·</a:t>
            </a:r>
            <a:r>
              <a:rPr lang="ko-KR" altLang="en-US" sz="130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골조</a:t>
            </a:r>
            <a:r>
              <a:rPr lang="en-US" altLang="ko-KR" sz="130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, </a:t>
            </a:r>
            <a:r>
              <a:rPr lang="ko-KR" altLang="en-US" sz="130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마감</a:t>
            </a:r>
            <a:r>
              <a:rPr lang="en-US" altLang="ko-KR" sz="130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, </a:t>
            </a:r>
            <a:r>
              <a:rPr lang="ko-KR" altLang="en-US" sz="130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전기</a:t>
            </a:r>
            <a:r>
              <a:rPr lang="en-US" altLang="ko-KR" sz="130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, 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설비 산출에서 산출한 도급 물량 또는 설계 변경 집계 물량을 불러와 자동으로 내역이 작성</a:t>
            </a:r>
            <a:endParaRPr lang="en-US" altLang="ko-KR" sz="1300" dirty="0"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232619BB-D972-4D4B-BFDE-55B9E506A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12" y="1424725"/>
            <a:ext cx="6731559" cy="481573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4BDE84EA-A3BD-4B16-8471-9CEA0824E2C4}"/>
              </a:ext>
            </a:extLst>
          </p:cNvPr>
          <p:cNvGrpSpPr/>
          <p:nvPr/>
        </p:nvGrpSpPr>
        <p:grpSpPr>
          <a:xfrm>
            <a:off x="3012908" y="2619352"/>
            <a:ext cx="5614019" cy="3159678"/>
            <a:chOff x="2971180" y="2904192"/>
            <a:chExt cx="5231559" cy="2855804"/>
          </a:xfrm>
        </p:grpSpPr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id="{D1498632-F299-42C4-8FEA-49961919C1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71180" y="2904192"/>
              <a:ext cx="5231559" cy="2855804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97410780-26BE-4F32-86ED-3197907B2879}"/>
                </a:ext>
              </a:extLst>
            </p:cNvPr>
            <p:cNvSpPr/>
            <p:nvPr/>
          </p:nvSpPr>
          <p:spPr>
            <a:xfrm>
              <a:off x="2971180" y="3043400"/>
              <a:ext cx="1512168" cy="295588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53166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5511873-93F7-45E9-804A-E0C3E8246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7300" y="-1606871"/>
            <a:ext cx="9677400" cy="10071743"/>
          </a:xfrm>
          <a:prstGeom prst="diamond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5D3A10F6-2494-4E77-93E6-A565F07F77B3}"/>
              </a:ext>
            </a:extLst>
          </p:cNvPr>
          <p:cNvSpPr/>
          <p:nvPr/>
        </p:nvSpPr>
        <p:spPr>
          <a:xfrm>
            <a:off x="-3517" y="0"/>
            <a:ext cx="9139897" cy="6858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ECCE702-74C2-4DF2-9068-2A9C89266FC5}"/>
              </a:ext>
            </a:extLst>
          </p:cNvPr>
          <p:cNvSpPr/>
          <p:nvPr/>
        </p:nvSpPr>
        <p:spPr>
          <a:xfrm rot="16200000">
            <a:off x="-7924206" y="3581986"/>
            <a:ext cx="11503742" cy="4339770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FAB10EA-6258-4BBF-91F2-D7325A0BDF15}"/>
              </a:ext>
            </a:extLst>
          </p:cNvPr>
          <p:cNvSpPr/>
          <p:nvPr/>
        </p:nvSpPr>
        <p:spPr>
          <a:xfrm>
            <a:off x="-482505" y="-3328733"/>
            <a:ext cx="13055503" cy="3328734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C9E593A7-0072-4105-8BCA-54670A42D316}"/>
              </a:ext>
            </a:extLst>
          </p:cNvPr>
          <p:cNvSpPr/>
          <p:nvPr/>
        </p:nvSpPr>
        <p:spPr>
          <a:xfrm rot="5400000">
            <a:off x="5106627" y="2914225"/>
            <a:ext cx="11503742" cy="3428998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48626975-C0C3-43E1-81FF-5723FD5B24B2}"/>
              </a:ext>
            </a:extLst>
          </p:cNvPr>
          <p:cNvSpPr/>
          <p:nvPr/>
        </p:nvSpPr>
        <p:spPr>
          <a:xfrm rot="10800000">
            <a:off x="-2449" y="6857999"/>
            <a:ext cx="11503742" cy="2991375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2937CE-3A4F-45D7-B209-2E43B4FB3215}"/>
              </a:ext>
            </a:extLst>
          </p:cNvPr>
          <p:cNvSpPr txBox="1"/>
          <p:nvPr/>
        </p:nvSpPr>
        <p:spPr>
          <a:xfrm>
            <a:off x="117584" y="233369"/>
            <a:ext cx="6816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C00000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설계 변경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95014E-1B0C-41F8-87F6-B496CD66DD41}"/>
              </a:ext>
            </a:extLst>
          </p:cNvPr>
          <p:cNvSpPr txBox="1"/>
          <p:nvPr/>
        </p:nvSpPr>
        <p:spPr>
          <a:xfrm>
            <a:off x="117584" y="679453"/>
            <a:ext cx="8480315" cy="660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·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변경 전 내용과 변경 후 내용이 </a:t>
            </a: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2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줄로 표시되어 변경 수량을 적용함과 동시에 증감 금액을 쉽게 확인</a:t>
            </a:r>
            <a:endParaRPr lang="en-US" altLang="ko-KR" sz="1300" dirty="0"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·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신규 </a:t>
            </a:r>
            <a:r>
              <a:rPr lang="ko-KR" altLang="en-US" sz="1300" dirty="0" err="1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공종의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 추가 및 신규 항목에 대해서 별도의 </a:t>
            </a:r>
            <a:r>
              <a:rPr lang="ko-KR" altLang="en-US" sz="1300" dirty="0" err="1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낙찰율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 적용이 가능하며 전체 변경 내역 및 변경항목을 출력 가능</a:t>
            </a:r>
            <a:endParaRPr lang="en-US" altLang="ko-KR" sz="1300" dirty="0"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72E6C80F-7197-482A-9482-8A7F65EDF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809" y="1598372"/>
            <a:ext cx="7884382" cy="4536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655879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5511873-93F7-45E9-804A-E0C3E8246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7300" y="-1606871"/>
            <a:ext cx="9677400" cy="10071743"/>
          </a:xfrm>
          <a:prstGeom prst="diamond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5D3A10F6-2494-4E77-93E6-A565F07F77B3}"/>
              </a:ext>
            </a:extLst>
          </p:cNvPr>
          <p:cNvSpPr/>
          <p:nvPr/>
        </p:nvSpPr>
        <p:spPr>
          <a:xfrm>
            <a:off x="-3517" y="0"/>
            <a:ext cx="9139897" cy="6858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ECCE702-74C2-4DF2-9068-2A9C89266FC5}"/>
              </a:ext>
            </a:extLst>
          </p:cNvPr>
          <p:cNvSpPr/>
          <p:nvPr/>
        </p:nvSpPr>
        <p:spPr>
          <a:xfrm rot="16200000">
            <a:off x="-7921756" y="3581989"/>
            <a:ext cx="11503742" cy="4339770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FAB10EA-6258-4BBF-91F2-D7325A0BDF15}"/>
              </a:ext>
            </a:extLst>
          </p:cNvPr>
          <p:cNvSpPr/>
          <p:nvPr/>
        </p:nvSpPr>
        <p:spPr>
          <a:xfrm>
            <a:off x="-482505" y="-3328733"/>
            <a:ext cx="13055503" cy="3328734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C9E593A7-0072-4105-8BCA-54670A42D316}"/>
              </a:ext>
            </a:extLst>
          </p:cNvPr>
          <p:cNvSpPr/>
          <p:nvPr/>
        </p:nvSpPr>
        <p:spPr>
          <a:xfrm rot="5400000">
            <a:off x="5106627" y="2914225"/>
            <a:ext cx="11503742" cy="3428998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48626975-C0C3-43E1-81FF-5723FD5B24B2}"/>
              </a:ext>
            </a:extLst>
          </p:cNvPr>
          <p:cNvSpPr/>
          <p:nvPr/>
        </p:nvSpPr>
        <p:spPr>
          <a:xfrm rot="10800000">
            <a:off x="-2449" y="6857999"/>
            <a:ext cx="11503742" cy="2991375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2937CE-3A4F-45D7-B209-2E43B4FB3215}"/>
              </a:ext>
            </a:extLst>
          </p:cNvPr>
          <p:cNvSpPr txBox="1"/>
          <p:nvPr/>
        </p:nvSpPr>
        <p:spPr>
          <a:xfrm>
            <a:off x="117584" y="233369"/>
            <a:ext cx="6816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C00000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기성내역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95014E-1B0C-41F8-87F6-B496CD66DD41}"/>
              </a:ext>
            </a:extLst>
          </p:cNvPr>
          <p:cNvSpPr txBox="1"/>
          <p:nvPr/>
        </p:nvSpPr>
        <p:spPr>
          <a:xfrm>
            <a:off x="117584" y="653326"/>
            <a:ext cx="8480315" cy="660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·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일괄 </a:t>
            </a: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%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를 적용 후 수량을 수정하여</a:t>
            </a: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 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금회 또는 누계 수량을 입력해서 작성</a:t>
            </a:r>
            <a:endParaRPr lang="en-US" altLang="ko-KR" sz="1300" dirty="0"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·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잔여 기성 일괄 기능으로 원 단위 금액까지 맞춰줍니다</a:t>
            </a:r>
            <a:endParaRPr lang="en-US" altLang="ko-KR" sz="1300" dirty="0"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230B2801-1611-454B-B7BD-235EDF8EACED}"/>
              </a:ext>
            </a:extLst>
          </p:cNvPr>
          <p:cNvGrpSpPr/>
          <p:nvPr/>
        </p:nvGrpSpPr>
        <p:grpSpPr>
          <a:xfrm>
            <a:off x="536525" y="1534669"/>
            <a:ext cx="6469291" cy="3722291"/>
            <a:chOff x="652640" y="1578212"/>
            <a:chExt cx="6181618" cy="3556770"/>
          </a:xfrm>
        </p:grpSpPr>
        <p:pic>
          <p:nvPicPr>
            <p:cNvPr id="20" name="그림 19">
              <a:extLst>
                <a:ext uri="{FF2B5EF4-FFF2-40B4-BE49-F238E27FC236}">
                  <a16:creationId xmlns:a16="http://schemas.microsoft.com/office/drawing/2014/main" id="{94333CF6-54A3-4C52-9040-A96210A31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2640" y="1578212"/>
              <a:ext cx="6181618" cy="355677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D0BA6B2A-ABFB-4555-B3AC-17FAC42F7BA5}"/>
                </a:ext>
              </a:extLst>
            </p:cNvPr>
            <p:cNvSpPr/>
            <p:nvPr/>
          </p:nvSpPr>
          <p:spPr>
            <a:xfrm>
              <a:off x="3457186" y="1793422"/>
              <a:ext cx="382084" cy="30312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69132E8A-1090-451E-AC77-2F6594014377}"/>
              </a:ext>
            </a:extLst>
          </p:cNvPr>
          <p:cNvGrpSpPr/>
          <p:nvPr/>
        </p:nvGrpSpPr>
        <p:grpSpPr>
          <a:xfrm>
            <a:off x="2746703" y="2799593"/>
            <a:ext cx="5924884" cy="3483643"/>
            <a:chOff x="2862817" y="2843136"/>
            <a:chExt cx="5661419" cy="3328734"/>
          </a:xfrm>
        </p:grpSpPr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id="{3C21298D-2775-453F-AB21-8CE69821D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62817" y="2843136"/>
              <a:ext cx="5661419" cy="3328734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95966B18-6FD9-4616-8F66-2F0338D1AD92}"/>
                </a:ext>
              </a:extLst>
            </p:cNvPr>
            <p:cNvSpPr/>
            <p:nvPr/>
          </p:nvSpPr>
          <p:spPr>
            <a:xfrm>
              <a:off x="6760028" y="3506985"/>
              <a:ext cx="960764" cy="119496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17621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5511873-93F7-45E9-804A-E0C3E8246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7300" y="-1606871"/>
            <a:ext cx="9677400" cy="10071743"/>
          </a:xfrm>
          <a:prstGeom prst="diamond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5D3A10F6-2494-4E77-93E6-A565F07F77B3}"/>
              </a:ext>
            </a:extLst>
          </p:cNvPr>
          <p:cNvSpPr/>
          <p:nvPr/>
        </p:nvSpPr>
        <p:spPr>
          <a:xfrm>
            <a:off x="-3517" y="0"/>
            <a:ext cx="9139897" cy="6858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ECCE702-74C2-4DF2-9068-2A9C89266FC5}"/>
              </a:ext>
            </a:extLst>
          </p:cNvPr>
          <p:cNvSpPr/>
          <p:nvPr/>
        </p:nvSpPr>
        <p:spPr>
          <a:xfrm rot="16200000">
            <a:off x="-7921756" y="3581989"/>
            <a:ext cx="11503742" cy="4339770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FAB10EA-6258-4BBF-91F2-D7325A0BDF15}"/>
              </a:ext>
            </a:extLst>
          </p:cNvPr>
          <p:cNvSpPr/>
          <p:nvPr/>
        </p:nvSpPr>
        <p:spPr>
          <a:xfrm>
            <a:off x="-482505" y="-3328733"/>
            <a:ext cx="13055503" cy="3328734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C9E593A7-0072-4105-8BCA-54670A42D316}"/>
              </a:ext>
            </a:extLst>
          </p:cNvPr>
          <p:cNvSpPr/>
          <p:nvPr/>
        </p:nvSpPr>
        <p:spPr>
          <a:xfrm rot="5400000">
            <a:off x="5106627" y="2914225"/>
            <a:ext cx="11503742" cy="3428998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48626975-C0C3-43E1-81FF-5723FD5B24B2}"/>
              </a:ext>
            </a:extLst>
          </p:cNvPr>
          <p:cNvSpPr/>
          <p:nvPr/>
        </p:nvSpPr>
        <p:spPr>
          <a:xfrm rot="10800000">
            <a:off x="-2449" y="6857999"/>
            <a:ext cx="11503742" cy="2991375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2937CE-3A4F-45D7-B209-2E43B4FB3215}"/>
              </a:ext>
            </a:extLst>
          </p:cNvPr>
          <p:cNvSpPr txBox="1"/>
          <p:nvPr/>
        </p:nvSpPr>
        <p:spPr>
          <a:xfrm>
            <a:off x="117584" y="233369"/>
            <a:ext cx="6816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C00000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기성내역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95014E-1B0C-41F8-87F6-B496CD66DD41}"/>
              </a:ext>
            </a:extLst>
          </p:cNvPr>
          <p:cNvSpPr txBox="1"/>
          <p:nvPr/>
        </p:nvSpPr>
        <p:spPr>
          <a:xfrm>
            <a:off x="117584" y="731707"/>
            <a:ext cx="8480315" cy="300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·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금회 수량과 </a:t>
            </a:r>
            <a:r>
              <a:rPr lang="ko-KR" altLang="en-US" sz="130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누계 수량</a:t>
            </a:r>
            <a:r>
              <a:rPr lang="en-US" altLang="ko-KR" sz="130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, 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품목별 </a:t>
            </a: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100% 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청구 등을 선택적으로 입력 가능</a:t>
            </a:r>
            <a:endParaRPr lang="en-US" altLang="ko-KR" sz="1300" dirty="0"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F7D42E62-AFF3-4984-850E-5C3EFEB78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86" y="1378185"/>
            <a:ext cx="8057143" cy="483173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grpSp>
        <p:nvGrpSpPr>
          <p:cNvPr id="27" name="그룹 26">
            <a:extLst>
              <a:ext uri="{FF2B5EF4-FFF2-40B4-BE49-F238E27FC236}">
                <a16:creationId xmlns:a16="http://schemas.microsoft.com/office/drawing/2014/main" id="{9FCF73EE-9DB3-468D-B3AD-6CD6EB606A93}"/>
              </a:ext>
            </a:extLst>
          </p:cNvPr>
          <p:cNvGrpSpPr/>
          <p:nvPr/>
        </p:nvGrpSpPr>
        <p:grpSpPr>
          <a:xfrm>
            <a:off x="1809112" y="2372195"/>
            <a:ext cx="5861451" cy="1706115"/>
            <a:chOff x="2195736" y="2814091"/>
            <a:chExt cx="5328592" cy="1551013"/>
          </a:xfrm>
        </p:grpSpPr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F756311C-B2B4-4863-977B-B1711FA5D075}"/>
                </a:ext>
              </a:extLst>
            </p:cNvPr>
            <p:cNvSpPr/>
            <p:nvPr/>
          </p:nvSpPr>
          <p:spPr>
            <a:xfrm>
              <a:off x="6014172" y="2924944"/>
              <a:ext cx="297556" cy="1440160"/>
            </a:xfrm>
            <a:prstGeom prst="rect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4280622B-93C8-49F4-8D1E-ECB81B08724E}"/>
                </a:ext>
              </a:extLst>
            </p:cNvPr>
            <p:cNvSpPr/>
            <p:nvPr/>
          </p:nvSpPr>
          <p:spPr>
            <a:xfrm>
              <a:off x="2195736" y="2814091"/>
              <a:ext cx="188814" cy="1512168"/>
            </a:xfrm>
            <a:prstGeom prst="rect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93A7219F-59F9-4950-B39C-4F8200BE09B4}"/>
                </a:ext>
              </a:extLst>
            </p:cNvPr>
            <p:cNvSpPr/>
            <p:nvPr/>
          </p:nvSpPr>
          <p:spPr>
            <a:xfrm>
              <a:off x="7226773" y="2924944"/>
              <a:ext cx="297555" cy="1440160"/>
            </a:xfrm>
            <a:prstGeom prst="rect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10870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5511873-93F7-45E9-804A-E0C3E8246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7300" y="-1606871"/>
            <a:ext cx="9677400" cy="10071743"/>
          </a:xfrm>
          <a:prstGeom prst="diamond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5D3A10F6-2494-4E77-93E6-A565F07F77B3}"/>
              </a:ext>
            </a:extLst>
          </p:cNvPr>
          <p:cNvSpPr/>
          <p:nvPr/>
        </p:nvSpPr>
        <p:spPr>
          <a:xfrm>
            <a:off x="-3517" y="0"/>
            <a:ext cx="9139897" cy="6858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ECCE702-74C2-4DF2-9068-2A9C89266FC5}"/>
              </a:ext>
            </a:extLst>
          </p:cNvPr>
          <p:cNvSpPr/>
          <p:nvPr/>
        </p:nvSpPr>
        <p:spPr>
          <a:xfrm rot="16200000">
            <a:off x="-7921756" y="3581989"/>
            <a:ext cx="11503742" cy="4339770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FAB10EA-6258-4BBF-91F2-D7325A0BDF15}"/>
              </a:ext>
            </a:extLst>
          </p:cNvPr>
          <p:cNvSpPr/>
          <p:nvPr/>
        </p:nvSpPr>
        <p:spPr>
          <a:xfrm>
            <a:off x="-482505" y="-3328733"/>
            <a:ext cx="13055503" cy="3328734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C9E593A7-0072-4105-8BCA-54670A42D316}"/>
              </a:ext>
            </a:extLst>
          </p:cNvPr>
          <p:cNvSpPr/>
          <p:nvPr/>
        </p:nvSpPr>
        <p:spPr>
          <a:xfrm rot="5400000">
            <a:off x="5106627" y="2914225"/>
            <a:ext cx="11503742" cy="3428998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48626975-C0C3-43E1-81FF-5723FD5B24B2}"/>
              </a:ext>
            </a:extLst>
          </p:cNvPr>
          <p:cNvSpPr/>
          <p:nvPr/>
        </p:nvSpPr>
        <p:spPr>
          <a:xfrm rot="10800000">
            <a:off x="-2449" y="6857999"/>
            <a:ext cx="11503742" cy="2991375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2937CE-3A4F-45D7-B209-2E43B4FB3215}"/>
              </a:ext>
            </a:extLst>
          </p:cNvPr>
          <p:cNvSpPr txBox="1"/>
          <p:nvPr/>
        </p:nvSpPr>
        <p:spPr>
          <a:xfrm>
            <a:off x="117584" y="233369"/>
            <a:ext cx="6816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C00000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문의 사항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95014E-1B0C-41F8-87F6-B496CD66DD41}"/>
              </a:ext>
            </a:extLst>
          </p:cNvPr>
          <p:cNvSpPr txBox="1"/>
          <p:nvPr/>
        </p:nvSpPr>
        <p:spPr>
          <a:xfrm>
            <a:off x="117584" y="731707"/>
            <a:ext cx="8480315" cy="300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·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프로그램 이용 중 문의 사항을 바로 올릴 수 있으며 빠른 피드백을 받을 수 있습니다</a:t>
            </a:r>
            <a:endParaRPr lang="en-US" altLang="ko-KR" sz="1300" dirty="0"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85E8A452-9305-474F-8759-2E237CA6FCB7}"/>
              </a:ext>
            </a:extLst>
          </p:cNvPr>
          <p:cNvGrpSpPr/>
          <p:nvPr/>
        </p:nvGrpSpPr>
        <p:grpSpPr>
          <a:xfrm>
            <a:off x="432487" y="1365065"/>
            <a:ext cx="8279025" cy="4800438"/>
            <a:chOff x="648000" y="1606263"/>
            <a:chExt cx="7818529" cy="4533428"/>
          </a:xfrm>
        </p:grpSpPr>
        <p:pic>
          <p:nvPicPr>
            <p:cNvPr id="24" name="그림 23">
              <a:extLst>
                <a:ext uri="{FF2B5EF4-FFF2-40B4-BE49-F238E27FC236}">
                  <a16:creationId xmlns:a16="http://schemas.microsoft.com/office/drawing/2014/main" id="{46C478CC-8D34-46C4-9710-BE25EE1329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086"/>
            <a:stretch/>
          </p:blipFill>
          <p:spPr>
            <a:xfrm>
              <a:off x="648000" y="1606263"/>
              <a:ext cx="7818529" cy="4533428"/>
            </a:xfrm>
            <a:prstGeom prst="rect">
              <a:avLst/>
            </a:prstGeom>
            <a:ln w="9525">
              <a:solidFill>
                <a:schemeClr val="tx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84E8C5D1-8AAF-4EBF-8BA1-75609CF04054}"/>
                </a:ext>
              </a:extLst>
            </p:cNvPr>
            <p:cNvSpPr/>
            <p:nvPr/>
          </p:nvSpPr>
          <p:spPr>
            <a:xfrm>
              <a:off x="670588" y="2050456"/>
              <a:ext cx="1522344" cy="226285"/>
            </a:xfrm>
            <a:prstGeom prst="rect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" lastClr="FFFFFF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  <p:pic>
          <p:nvPicPr>
            <p:cNvPr id="31" name="그림 30">
              <a:extLst>
                <a:ext uri="{FF2B5EF4-FFF2-40B4-BE49-F238E27FC236}">
                  <a16:creationId xmlns:a16="http://schemas.microsoft.com/office/drawing/2014/main" id="{C80AFD3B-DE24-466B-A022-3FDD26093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20449" y="2004228"/>
              <a:ext cx="5776069" cy="3454316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</p:grpSp>
    </p:spTree>
    <p:extLst>
      <p:ext uri="{BB962C8B-B14F-4D97-AF65-F5344CB8AC3E}">
        <p14:creationId xmlns:p14="http://schemas.microsoft.com/office/powerpoint/2010/main" val="2587123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5511873-93F7-45E9-804A-E0C3E8246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7300" y="-1606871"/>
            <a:ext cx="9677400" cy="10071743"/>
          </a:xfrm>
          <a:prstGeom prst="diamond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5D3A10F6-2494-4E77-93E6-A565F07F77B3}"/>
              </a:ext>
            </a:extLst>
          </p:cNvPr>
          <p:cNvSpPr/>
          <p:nvPr/>
        </p:nvSpPr>
        <p:spPr>
          <a:xfrm>
            <a:off x="-3517" y="0"/>
            <a:ext cx="9139897" cy="6858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ECCE702-74C2-4DF2-9068-2A9C89266FC5}"/>
              </a:ext>
            </a:extLst>
          </p:cNvPr>
          <p:cNvSpPr/>
          <p:nvPr/>
        </p:nvSpPr>
        <p:spPr>
          <a:xfrm rot="16200000">
            <a:off x="-7921756" y="3581989"/>
            <a:ext cx="11503742" cy="4339770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FAB10EA-6258-4BBF-91F2-D7325A0BDF15}"/>
              </a:ext>
            </a:extLst>
          </p:cNvPr>
          <p:cNvSpPr/>
          <p:nvPr/>
        </p:nvSpPr>
        <p:spPr>
          <a:xfrm>
            <a:off x="-482505" y="-3328733"/>
            <a:ext cx="13055503" cy="3328734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C9E593A7-0072-4105-8BCA-54670A42D316}"/>
              </a:ext>
            </a:extLst>
          </p:cNvPr>
          <p:cNvSpPr/>
          <p:nvPr/>
        </p:nvSpPr>
        <p:spPr>
          <a:xfrm rot="5400000">
            <a:off x="5106627" y="2914225"/>
            <a:ext cx="11503742" cy="3428998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48626975-C0C3-43E1-81FF-5723FD5B24B2}"/>
              </a:ext>
            </a:extLst>
          </p:cNvPr>
          <p:cNvSpPr/>
          <p:nvPr/>
        </p:nvSpPr>
        <p:spPr>
          <a:xfrm rot="10800000">
            <a:off x="-2449" y="6857999"/>
            <a:ext cx="11503742" cy="2991375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2937CE-3A4F-45D7-B209-2E43B4FB3215}"/>
              </a:ext>
            </a:extLst>
          </p:cNvPr>
          <p:cNvSpPr txBox="1"/>
          <p:nvPr/>
        </p:nvSpPr>
        <p:spPr>
          <a:xfrm>
            <a:off x="117584" y="233369"/>
            <a:ext cx="6816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C00000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사용자 정보 공유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95014E-1B0C-41F8-87F6-B496CD66DD41}"/>
              </a:ext>
            </a:extLst>
          </p:cNvPr>
          <p:cNvSpPr txBox="1"/>
          <p:nvPr/>
        </p:nvSpPr>
        <p:spPr>
          <a:xfrm>
            <a:off x="117584" y="731707"/>
            <a:ext cx="8480315" cy="300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·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사용자 정보 공유방을 통해 소통 및 정보 공유</a:t>
            </a:r>
            <a:endParaRPr lang="en-US" altLang="ko-KR" sz="1300" dirty="0"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1C904A88-3A02-4924-8A3B-6BBBF085C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150" y="1359604"/>
            <a:ext cx="8281699" cy="475664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3" name="직사각형 22">
            <a:extLst>
              <a:ext uri="{FF2B5EF4-FFF2-40B4-BE49-F238E27FC236}">
                <a16:creationId xmlns:a16="http://schemas.microsoft.com/office/drawing/2014/main" id="{9328E8AD-41B4-4EED-9959-42B5E989F90C}"/>
              </a:ext>
            </a:extLst>
          </p:cNvPr>
          <p:cNvSpPr/>
          <p:nvPr/>
        </p:nvSpPr>
        <p:spPr>
          <a:xfrm>
            <a:off x="431150" y="2056862"/>
            <a:ext cx="1592042" cy="238898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" lastClr="FFFFFF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0C63855F-2F2F-499C-A973-19B7C782C1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4421" y="1915554"/>
            <a:ext cx="6004254" cy="346557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893276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4F95D15C-76E6-4C36-9BCA-AB6F29195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2" y="-5680894"/>
            <a:ext cx="9146451" cy="13342044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5D3A10F6-2494-4E77-93E6-A565F07F77B3}"/>
              </a:ext>
            </a:extLst>
          </p:cNvPr>
          <p:cNvSpPr/>
          <p:nvPr/>
        </p:nvSpPr>
        <p:spPr>
          <a:xfrm>
            <a:off x="-19132" y="-10227"/>
            <a:ext cx="9163132" cy="6858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ECCE702-74C2-4DF2-9068-2A9C89266FC5}"/>
              </a:ext>
            </a:extLst>
          </p:cNvPr>
          <p:cNvSpPr/>
          <p:nvPr/>
        </p:nvSpPr>
        <p:spPr>
          <a:xfrm rot="16200000">
            <a:off x="-7921756" y="3581989"/>
            <a:ext cx="11503742" cy="4339770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FAB10EA-6258-4BBF-91F2-D7325A0BDF15}"/>
              </a:ext>
            </a:extLst>
          </p:cNvPr>
          <p:cNvSpPr/>
          <p:nvPr/>
        </p:nvSpPr>
        <p:spPr>
          <a:xfrm>
            <a:off x="-482505" y="-2438400"/>
            <a:ext cx="13055503" cy="2438401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C9E593A7-0072-4105-8BCA-54670A42D316}"/>
              </a:ext>
            </a:extLst>
          </p:cNvPr>
          <p:cNvSpPr/>
          <p:nvPr/>
        </p:nvSpPr>
        <p:spPr>
          <a:xfrm rot="5400000">
            <a:off x="5106627" y="2914225"/>
            <a:ext cx="11503742" cy="3428998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48626975-C0C3-43E1-81FF-5723FD5B24B2}"/>
              </a:ext>
            </a:extLst>
          </p:cNvPr>
          <p:cNvSpPr/>
          <p:nvPr/>
        </p:nvSpPr>
        <p:spPr>
          <a:xfrm rot="10800000">
            <a:off x="-2449" y="6857999"/>
            <a:ext cx="11503742" cy="2991375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70B4DD0D-9FCA-45DB-AD93-5ACAF5EFB447}"/>
              </a:ext>
            </a:extLst>
          </p:cNvPr>
          <p:cNvSpPr/>
          <p:nvPr/>
        </p:nvSpPr>
        <p:spPr>
          <a:xfrm>
            <a:off x="0" y="2560872"/>
            <a:ext cx="9144000" cy="1715802"/>
          </a:xfrm>
          <a:prstGeom prst="rect">
            <a:avLst/>
          </a:prstGeom>
          <a:solidFill>
            <a:schemeClr val="bg1">
              <a:alpha val="7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740C5E-CBAF-45B0-B019-4B6FF93B5DAC}"/>
              </a:ext>
            </a:extLst>
          </p:cNvPr>
          <p:cNvSpPr txBox="1"/>
          <p:nvPr/>
        </p:nvSpPr>
        <p:spPr>
          <a:xfrm>
            <a:off x="16681" y="2639057"/>
            <a:ext cx="9143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골조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/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철골 물량 적산</a:t>
            </a:r>
            <a:endParaRPr lang="en-US" altLang="ko-K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50B6E8-097C-47A0-BB66-112D2C3E72C7}"/>
              </a:ext>
            </a:extLst>
          </p:cNvPr>
          <p:cNvSpPr txBox="1"/>
          <p:nvPr/>
        </p:nvSpPr>
        <p:spPr>
          <a:xfrm>
            <a:off x="3273272" y="3081458"/>
            <a:ext cx="2595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RC</a:t>
            </a:r>
            <a:r>
              <a:rPr lang="en-US" altLang="ko-K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-PRO</a:t>
            </a:r>
            <a:endParaRPr lang="ko-KR" alt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04215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E6B1103C-EFF6-4CF3-B87C-01859F46A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5D3A10F6-2494-4E77-93E6-A565F07F77B3}"/>
              </a:ext>
            </a:extLst>
          </p:cNvPr>
          <p:cNvSpPr/>
          <p:nvPr/>
        </p:nvSpPr>
        <p:spPr>
          <a:xfrm>
            <a:off x="2285998" y="0"/>
            <a:ext cx="6858001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CD220F-9971-4DFD-9517-22430EC7756F}"/>
              </a:ext>
            </a:extLst>
          </p:cNvPr>
          <p:cNvSpPr txBox="1"/>
          <p:nvPr/>
        </p:nvSpPr>
        <p:spPr>
          <a:xfrm>
            <a:off x="-24685" y="391512"/>
            <a:ext cx="4072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 </a:t>
            </a:r>
            <a:r>
              <a:rPr lang="en-US" altLang="ko-K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RC</a:t>
            </a:r>
            <a:r>
              <a:rPr lang="en-US" altLang="ko-K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-PRO</a:t>
            </a:r>
            <a:endParaRPr lang="ko-KR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</p:txBody>
      </p:sp>
      <p:sp>
        <p:nvSpPr>
          <p:cNvPr id="16" name="직각 삼각형 15">
            <a:extLst>
              <a:ext uri="{FF2B5EF4-FFF2-40B4-BE49-F238E27FC236}">
                <a16:creationId xmlns:a16="http://schemas.microsoft.com/office/drawing/2014/main" id="{32C9CBA7-ACFB-4FFE-A82E-73863DB889D1}"/>
              </a:ext>
            </a:extLst>
          </p:cNvPr>
          <p:cNvSpPr/>
          <p:nvPr/>
        </p:nvSpPr>
        <p:spPr>
          <a:xfrm>
            <a:off x="2281922" y="3446602"/>
            <a:ext cx="755945" cy="341139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각 삼각형 45">
            <a:extLst>
              <a:ext uri="{FF2B5EF4-FFF2-40B4-BE49-F238E27FC236}">
                <a16:creationId xmlns:a16="http://schemas.microsoft.com/office/drawing/2014/main" id="{AC6616BA-E6CA-4B4B-90AC-54D0A36AD716}"/>
              </a:ext>
            </a:extLst>
          </p:cNvPr>
          <p:cNvSpPr/>
          <p:nvPr/>
        </p:nvSpPr>
        <p:spPr>
          <a:xfrm flipV="1">
            <a:off x="2281922" y="-1"/>
            <a:ext cx="755945" cy="341786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7" name="그림 46">
            <a:extLst>
              <a:ext uri="{FF2B5EF4-FFF2-40B4-BE49-F238E27FC236}">
                <a16:creationId xmlns:a16="http://schemas.microsoft.com/office/drawing/2014/main" id="{1FEC622F-27C6-494D-8FD1-D225C4B3E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70" y="2618565"/>
            <a:ext cx="3077243" cy="31233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A140690C-1BF1-4B8A-93AC-CB577E5D03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6209" y="2618565"/>
            <a:ext cx="2621779" cy="27010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9" name="그림 48">
            <a:extLst>
              <a:ext uri="{FF2B5EF4-FFF2-40B4-BE49-F238E27FC236}">
                <a16:creationId xmlns:a16="http://schemas.microsoft.com/office/drawing/2014/main" id="{D42B4C83-F240-44C1-940A-6EE8B5CB49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9794" y="3067761"/>
            <a:ext cx="2610301" cy="31218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0" name="그림 49">
            <a:extLst>
              <a:ext uri="{FF2B5EF4-FFF2-40B4-BE49-F238E27FC236}">
                <a16:creationId xmlns:a16="http://schemas.microsoft.com/office/drawing/2014/main" id="{C01131CA-7BCF-49D2-B394-5D539C5A864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238"/>
          <a:stretch/>
        </p:blipFill>
        <p:spPr>
          <a:xfrm>
            <a:off x="1551798" y="3092596"/>
            <a:ext cx="3146499" cy="31233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D2937CE-3A4F-45D7-B209-2E43B4FB3215}"/>
              </a:ext>
            </a:extLst>
          </p:cNvPr>
          <p:cNvSpPr txBox="1"/>
          <p:nvPr/>
        </p:nvSpPr>
        <p:spPr>
          <a:xfrm>
            <a:off x="117585" y="1348605"/>
            <a:ext cx="4580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C00000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골조</a:t>
            </a:r>
            <a:r>
              <a:rPr lang="en-US" altLang="ko-KR" sz="2000" b="1" dirty="0">
                <a:solidFill>
                  <a:srgbClr val="C00000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/</a:t>
            </a:r>
            <a:r>
              <a:rPr lang="ko-KR" altLang="en-US" sz="2000" b="1" dirty="0">
                <a:solidFill>
                  <a:srgbClr val="C00000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철골 물량 적산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95014E-1B0C-41F8-87F6-B496CD66DD41}"/>
              </a:ext>
            </a:extLst>
          </p:cNvPr>
          <p:cNvSpPr txBox="1"/>
          <p:nvPr/>
        </p:nvSpPr>
        <p:spPr>
          <a:xfrm>
            <a:off x="117584" y="1729735"/>
            <a:ext cx="4786817" cy="660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·30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여년 간 축적된 업계 최고의 기술로 각종 </a:t>
            </a: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CAD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호환</a:t>
            </a:r>
            <a:endParaRPr lang="en-US" altLang="ko-KR" sz="1300" dirty="0"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·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간편한 콘크리트 거푸집 및 철근</a:t>
            </a: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/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철골 물량 산출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E2F148-0279-4DE4-94C0-6CC396113B3A}"/>
              </a:ext>
            </a:extLst>
          </p:cNvPr>
          <p:cNvSpPr txBox="1"/>
          <p:nvPr/>
        </p:nvSpPr>
        <p:spPr>
          <a:xfrm>
            <a:off x="207745" y="125851"/>
            <a:ext cx="3275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골조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/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철골 물량 적산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5615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F2DE082-51CD-44BB-B348-8814606CEE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990" y="-680400"/>
            <a:ext cx="8465326" cy="8218800"/>
          </a:xfrm>
          <a:prstGeom prst="diamond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4884596E-1AF7-4127-B73E-2DC43E13057F}"/>
              </a:ext>
            </a:extLst>
          </p:cNvPr>
          <p:cNvSpPr/>
          <p:nvPr/>
        </p:nvSpPr>
        <p:spPr>
          <a:xfrm rot="16200000">
            <a:off x="-7921756" y="3581989"/>
            <a:ext cx="11503742" cy="4339770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9039091-AD6A-4072-AE57-04E47D6A3AE8}"/>
              </a:ext>
            </a:extLst>
          </p:cNvPr>
          <p:cNvSpPr/>
          <p:nvPr/>
        </p:nvSpPr>
        <p:spPr>
          <a:xfrm>
            <a:off x="4104" y="0"/>
            <a:ext cx="9139896" cy="6858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8A2C7D8D-980B-413B-9ADF-F147FC0E22FB}"/>
              </a:ext>
            </a:extLst>
          </p:cNvPr>
          <p:cNvSpPr/>
          <p:nvPr/>
        </p:nvSpPr>
        <p:spPr>
          <a:xfrm>
            <a:off x="-482505" y="-3328733"/>
            <a:ext cx="13055503" cy="3328734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3A8E70B2-54AA-446E-A6B3-DE4FB3C7ABB1}"/>
              </a:ext>
            </a:extLst>
          </p:cNvPr>
          <p:cNvSpPr/>
          <p:nvPr/>
        </p:nvSpPr>
        <p:spPr>
          <a:xfrm rot="5400000">
            <a:off x="5106628" y="2145128"/>
            <a:ext cx="11503742" cy="3428998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F486B425-14D5-4E34-B86E-31E71A53C2FD}"/>
              </a:ext>
            </a:extLst>
          </p:cNvPr>
          <p:cNvSpPr/>
          <p:nvPr/>
        </p:nvSpPr>
        <p:spPr>
          <a:xfrm rot="10800000">
            <a:off x="-2449" y="6857999"/>
            <a:ext cx="11503742" cy="2991375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273613-A7F6-4BC3-9DEC-B709815E5737}"/>
              </a:ext>
            </a:extLst>
          </p:cNvPr>
          <p:cNvSpPr txBox="1"/>
          <p:nvPr/>
        </p:nvSpPr>
        <p:spPr>
          <a:xfrm>
            <a:off x="172253" y="86099"/>
            <a:ext cx="2938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예스체" panose="020B0500000101010101" pitchFamily="50" charset="-127"/>
                <a:ea typeface="예스체" panose="020B0500000101010101" pitchFamily="50" charset="-127"/>
              </a:rPr>
              <a:t>ABOUT US</a:t>
            </a:r>
            <a:endParaRPr lang="ko-KR" altLang="en-US" sz="40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예스체" panose="020B0500000101010101" pitchFamily="50" charset="-127"/>
              <a:ea typeface="예스체" panose="020B0500000101010101" pitchFamily="50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50E5181-4E7E-42A9-90EC-09A767B53A0E}"/>
              </a:ext>
            </a:extLst>
          </p:cNvPr>
          <p:cNvSpPr txBox="1"/>
          <p:nvPr/>
        </p:nvSpPr>
        <p:spPr>
          <a:xfrm>
            <a:off x="181778" y="997733"/>
            <a:ext cx="6830822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ko-KR" altLang="en-US" sz="2000" b="1" dirty="0">
                <a:solidFill>
                  <a:srgbClr val="C00000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회사 소개</a:t>
            </a:r>
            <a:endParaRPr lang="en-US" altLang="ko-KR" sz="2000" b="1" dirty="0">
              <a:solidFill>
                <a:srgbClr val="C00000"/>
              </a:solidFill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  <a:p>
            <a:pPr marL="342900" indent="-342900">
              <a:lnSpc>
                <a:spcPct val="170000"/>
              </a:lnSpc>
            </a:pPr>
            <a:r>
              <a:rPr lang="en-US" altLang="ko-KR" sz="1400" dirty="0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   ◆ 1989</a:t>
            </a:r>
            <a:r>
              <a:rPr lang="ko-KR" altLang="en-US" sz="1400" dirty="0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년 설립</a:t>
            </a:r>
            <a:r>
              <a:rPr lang="en-US" altLang="ko-KR" sz="1400" dirty="0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, </a:t>
            </a:r>
            <a:r>
              <a:rPr lang="ko-KR" altLang="en-US" sz="1400" dirty="0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적산 프로그램 선도 업체</a:t>
            </a:r>
            <a:endParaRPr lang="en-US" altLang="ko-KR" sz="1400" dirty="0">
              <a:solidFill>
                <a:prstClr val="black"/>
              </a:solidFill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  <a:p>
            <a:pPr marL="342900" indent="-342900">
              <a:lnSpc>
                <a:spcPct val="170000"/>
              </a:lnSpc>
            </a:pPr>
            <a:r>
              <a:rPr lang="en-US" altLang="ko-KR" sz="1400" dirty="0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   ◆ </a:t>
            </a:r>
            <a:r>
              <a:rPr lang="ko-KR" altLang="en-US" sz="1400" dirty="0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건축 적산 소프트웨어 개발 및 공급 전문 업체</a:t>
            </a:r>
            <a:endParaRPr lang="en-US" altLang="ko-KR" sz="1400" dirty="0">
              <a:solidFill>
                <a:prstClr val="black"/>
              </a:solidFill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  <a:p>
            <a:pPr marL="342900" indent="-342900">
              <a:lnSpc>
                <a:spcPct val="170000"/>
              </a:lnSpc>
            </a:pPr>
            <a:r>
              <a:rPr lang="ko-KR" altLang="en-US" sz="1400" dirty="0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   ◆</a:t>
            </a:r>
            <a:r>
              <a:rPr lang="en-US" altLang="ko-KR" sz="1400" dirty="0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 </a:t>
            </a:r>
            <a:r>
              <a:rPr lang="ko-KR" altLang="en-US" sz="1400" dirty="0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정부</a:t>
            </a:r>
            <a:r>
              <a:rPr lang="en-US" altLang="ko-KR" sz="1400" dirty="0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(</a:t>
            </a:r>
            <a:r>
              <a:rPr lang="ko-KR" altLang="en-US" sz="1400" dirty="0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조달청</a:t>
            </a:r>
            <a:r>
              <a:rPr lang="en-US" altLang="ko-KR" sz="1400" dirty="0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) C3R</a:t>
            </a:r>
            <a:r>
              <a:rPr lang="ko-KR" altLang="en-US" sz="1400" dirty="0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인증 프로그램 선정 </a:t>
            </a:r>
            <a:r>
              <a:rPr lang="en-US" altLang="ko-KR" sz="1400" dirty="0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(XML, JDL, TEXT </a:t>
            </a:r>
            <a:r>
              <a:rPr lang="ko-KR" altLang="en-US" sz="1400" dirty="0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파일 변환</a:t>
            </a:r>
            <a:r>
              <a:rPr lang="en-US" altLang="ko-KR" sz="1400" dirty="0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)</a:t>
            </a:r>
          </a:p>
          <a:p>
            <a:pPr marL="342900" indent="-342900">
              <a:lnSpc>
                <a:spcPct val="170000"/>
              </a:lnSpc>
            </a:pPr>
            <a:r>
              <a:rPr lang="ko-KR" altLang="en-US" sz="1400" dirty="0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   ◆</a:t>
            </a:r>
            <a:r>
              <a:rPr lang="en-US" altLang="ko-KR" sz="1400" dirty="0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 </a:t>
            </a:r>
            <a:r>
              <a:rPr lang="ko-KR" altLang="en-US" sz="1400" dirty="0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빌딩 포인트 코리아와 </a:t>
            </a:r>
            <a:r>
              <a:rPr lang="en-US" altLang="ko-KR" sz="1400" dirty="0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MOU</a:t>
            </a:r>
            <a:r>
              <a:rPr lang="ko-KR" altLang="en-US" sz="1400" dirty="0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 협약 </a:t>
            </a:r>
            <a:r>
              <a:rPr lang="en-US" altLang="ko-KR" sz="1400" dirty="0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(Sketch-Up </a:t>
            </a:r>
            <a:r>
              <a:rPr lang="ko-KR" altLang="en-US" sz="1400" dirty="0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프로그램 호환</a:t>
            </a:r>
            <a:r>
              <a:rPr lang="en-US" altLang="ko-KR" sz="1400" dirty="0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)</a:t>
            </a:r>
            <a:r>
              <a:rPr lang="ko-KR" altLang="en-US" sz="1400" dirty="0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 </a:t>
            </a:r>
            <a:endParaRPr lang="en-US" altLang="ko-KR" sz="1400" dirty="0">
              <a:solidFill>
                <a:prstClr val="black"/>
              </a:solidFill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  <a:p>
            <a:pPr marL="342900" indent="-342900">
              <a:lnSpc>
                <a:spcPct val="170000"/>
              </a:lnSpc>
            </a:pPr>
            <a:r>
              <a:rPr lang="en-US" altLang="ko-KR" sz="1400" dirty="0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   ◆ AutoCAD, </a:t>
            </a:r>
            <a:r>
              <a:rPr lang="en-US" altLang="ko-KR" sz="1400" dirty="0" err="1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ZwCAD</a:t>
            </a:r>
            <a:r>
              <a:rPr lang="en-US" altLang="ko-KR" sz="1400" dirty="0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, </a:t>
            </a:r>
            <a:r>
              <a:rPr lang="en-US" altLang="ko-KR" sz="1400" dirty="0" err="1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GStarCAD</a:t>
            </a:r>
            <a:r>
              <a:rPr lang="ko-KR" altLang="en-US" sz="1400" dirty="0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 호환 기능 확대</a:t>
            </a:r>
            <a:endParaRPr lang="en-US" altLang="ko-KR" sz="1400" dirty="0">
              <a:solidFill>
                <a:prstClr val="black"/>
              </a:solidFill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  <a:p>
            <a:endParaRPr lang="ko-KR" altLang="en-US" sz="1400" dirty="0"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AAD9B23-3D31-4A09-A7AC-16370FD8FF1D}"/>
              </a:ext>
            </a:extLst>
          </p:cNvPr>
          <p:cNvSpPr txBox="1"/>
          <p:nvPr/>
        </p:nvSpPr>
        <p:spPr>
          <a:xfrm>
            <a:off x="181778" y="3626773"/>
            <a:ext cx="5391708" cy="2706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ko-KR" altLang="en-US" sz="2000" b="1" dirty="0">
                <a:solidFill>
                  <a:srgbClr val="C00000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제품 라인</a:t>
            </a:r>
            <a:endParaRPr lang="en-US" altLang="ko-KR" sz="2000" b="1" dirty="0">
              <a:solidFill>
                <a:srgbClr val="C00000"/>
              </a:solidFill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  <a:p>
            <a:pPr marL="342900" indent="-342900">
              <a:lnSpc>
                <a:spcPct val="170000"/>
              </a:lnSpc>
            </a:pPr>
            <a:r>
              <a:rPr lang="ko-KR" altLang="en-US" sz="1400" dirty="0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   ◆</a:t>
            </a:r>
            <a:r>
              <a:rPr lang="en-US" altLang="ko-KR" sz="1400" dirty="0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 </a:t>
            </a:r>
            <a:r>
              <a:rPr lang="ko-KR" altLang="en-US" sz="1400" dirty="0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통합내역프로그램 </a:t>
            </a:r>
            <a:r>
              <a:rPr lang="en-US" altLang="ko-KR" sz="1400" dirty="0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(</a:t>
            </a:r>
            <a:r>
              <a:rPr lang="en-US" altLang="ko-KR" sz="1400" dirty="0" err="1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AsungCostS</a:t>
            </a:r>
            <a:r>
              <a:rPr lang="en-US" altLang="ko-KR" sz="1400" dirty="0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)</a:t>
            </a:r>
          </a:p>
          <a:p>
            <a:pPr marL="342900" indent="-342900">
              <a:lnSpc>
                <a:spcPct val="170000"/>
              </a:lnSpc>
            </a:pPr>
            <a:r>
              <a:rPr lang="ko-KR" altLang="en-US" sz="1400" dirty="0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   ◆</a:t>
            </a:r>
            <a:r>
              <a:rPr lang="en-US" altLang="ko-KR" sz="1400" dirty="0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 </a:t>
            </a:r>
            <a:r>
              <a:rPr lang="ko-KR" altLang="en-US" sz="1400" dirty="0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설계프로그램 </a:t>
            </a:r>
            <a:r>
              <a:rPr lang="en-US" altLang="ko-KR" sz="1400" dirty="0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(</a:t>
            </a:r>
            <a:r>
              <a:rPr lang="ko-KR" altLang="en-US" sz="1400" dirty="0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전기</a:t>
            </a:r>
            <a:r>
              <a:rPr lang="en-US" altLang="ko-KR" sz="1400" dirty="0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(</a:t>
            </a:r>
            <a:r>
              <a:rPr lang="en-US" altLang="ko-KR" sz="1400" dirty="0" err="1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ASELDraw</a:t>
            </a:r>
            <a:r>
              <a:rPr lang="en-US" altLang="ko-KR" sz="1400" dirty="0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), </a:t>
            </a:r>
            <a:r>
              <a:rPr lang="ko-KR" altLang="en-US" sz="1400" dirty="0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설비</a:t>
            </a:r>
            <a:r>
              <a:rPr lang="en-US" altLang="ko-KR" sz="1400" dirty="0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(</a:t>
            </a:r>
            <a:r>
              <a:rPr lang="ko-KR" altLang="en-US" sz="1400" dirty="0" err="1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개발중</a:t>
            </a:r>
            <a:r>
              <a:rPr lang="en-US" altLang="ko-KR" sz="1400" dirty="0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), </a:t>
            </a:r>
            <a:r>
              <a:rPr lang="ko-KR" altLang="en-US" sz="1400" dirty="0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건축</a:t>
            </a:r>
            <a:r>
              <a:rPr lang="en-US" altLang="ko-KR" sz="1400" dirty="0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(</a:t>
            </a:r>
            <a:r>
              <a:rPr lang="ko-KR" altLang="en-US" sz="1400" dirty="0" err="1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개발중</a:t>
            </a:r>
            <a:r>
              <a:rPr lang="en-US" altLang="ko-KR" sz="1400" dirty="0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)) </a:t>
            </a:r>
          </a:p>
          <a:p>
            <a:pPr marL="342900" indent="-342900">
              <a:lnSpc>
                <a:spcPct val="170000"/>
              </a:lnSpc>
            </a:pPr>
            <a:r>
              <a:rPr lang="ko-KR" altLang="en-US" sz="1400" dirty="0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   ◆</a:t>
            </a:r>
            <a:r>
              <a:rPr lang="en-US" altLang="ko-KR" sz="1400" dirty="0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 Sketch-Up</a:t>
            </a:r>
            <a:r>
              <a:rPr lang="ko-KR" altLang="en-US" sz="1400" dirty="0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 내역 연동 프로그램</a:t>
            </a:r>
            <a:endParaRPr lang="en-US" altLang="ko-KR" sz="1400" dirty="0">
              <a:solidFill>
                <a:prstClr val="black"/>
              </a:solidFill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  <a:p>
            <a:pPr marL="342900" indent="-342900">
              <a:lnSpc>
                <a:spcPct val="170000"/>
              </a:lnSpc>
            </a:pPr>
            <a:r>
              <a:rPr lang="ko-KR" altLang="en-US" sz="1400" dirty="0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   ◆</a:t>
            </a:r>
            <a:r>
              <a:rPr lang="en-US" altLang="ko-KR" sz="1400" dirty="0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 </a:t>
            </a:r>
            <a:r>
              <a:rPr lang="ko-KR" altLang="en-US" sz="1400" dirty="0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분야별 </a:t>
            </a:r>
            <a:r>
              <a:rPr lang="en-US" altLang="ko-KR" sz="1400" dirty="0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CAD</a:t>
            </a:r>
            <a:r>
              <a:rPr lang="ko-KR" altLang="en-US" sz="1400" dirty="0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산출 프로그램 </a:t>
            </a:r>
            <a:r>
              <a:rPr lang="en-US" altLang="ko-KR" sz="1400" dirty="0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(</a:t>
            </a:r>
            <a:r>
              <a:rPr lang="ko-KR" altLang="en-US" sz="1400" dirty="0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마감</a:t>
            </a:r>
            <a:r>
              <a:rPr lang="en-US" altLang="ko-KR" sz="1400" dirty="0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, </a:t>
            </a:r>
            <a:r>
              <a:rPr lang="ko-KR" altLang="en-US" sz="1400" dirty="0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골조</a:t>
            </a:r>
            <a:r>
              <a:rPr lang="en-US" altLang="ko-KR" sz="1400" dirty="0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, </a:t>
            </a:r>
            <a:r>
              <a:rPr lang="ko-KR" altLang="en-US" sz="1400" dirty="0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전기</a:t>
            </a:r>
            <a:r>
              <a:rPr lang="en-US" altLang="ko-KR" sz="1400" dirty="0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, </a:t>
            </a:r>
            <a:r>
              <a:rPr lang="ko-KR" altLang="en-US" sz="1400" dirty="0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설비</a:t>
            </a:r>
            <a:r>
              <a:rPr lang="en-US" altLang="ko-KR" sz="1400" dirty="0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)</a:t>
            </a:r>
          </a:p>
          <a:p>
            <a:pPr marL="342900" indent="-342900">
              <a:lnSpc>
                <a:spcPct val="170000"/>
              </a:lnSpc>
            </a:pPr>
            <a:r>
              <a:rPr lang="en-US" altLang="ko-KR" sz="1400" dirty="0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   ◆ Revit </a:t>
            </a:r>
            <a:r>
              <a:rPr lang="ko-KR" altLang="en-US" sz="1400" dirty="0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연계 철근 산출 프로그램 개발 중</a:t>
            </a:r>
            <a:endParaRPr lang="en-US" altLang="ko-KR" sz="1400" dirty="0">
              <a:solidFill>
                <a:prstClr val="black"/>
              </a:solidFill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  <a:p>
            <a:pPr marL="342900" indent="-342900">
              <a:lnSpc>
                <a:spcPct val="170000"/>
              </a:lnSpc>
            </a:pPr>
            <a:r>
              <a:rPr lang="ko-KR" altLang="en-US" sz="1400" dirty="0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   ◆</a:t>
            </a:r>
            <a:r>
              <a:rPr lang="en-US" altLang="ko-KR" sz="1400" dirty="0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 </a:t>
            </a:r>
            <a:r>
              <a:rPr lang="ko-KR" altLang="en-US" sz="1400" dirty="0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노무 관리 프로그램  </a:t>
            </a:r>
            <a:endParaRPr lang="en-US" altLang="ko-KR" sz="1400" dirty="0">
              <a:solidFill>
                <a:prstClr val="black"/>
              </a:solidFill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38529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E6B1103C-EFF6-4CF3-B87C-01859F46A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5D3A10F6-2494-4E77-93E6-A565F07F77B3}"/>
              </a:ext>
            </a:extLst>
          </p:cNvPr>
          <p:cNvSpPr/>
          <p:nvPr/>
        </p:nvSpPr>
        <p:spPr>
          <a:xfrm>
            <a:off x="2285998" y="0"/>
            <a:ext cx="6858001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직각 삼각형 15">
            <a:extLst>
              <a:ext uri="{FF2B5EF4-FFF2-40B4-BE49-F238E27FC236}">
                <a16:creationId xmlns:a16="http://schemas.microsoft.com/office/drawing/2014/main" id="{32C9CBA7-ACFB-4FFE-A82E-73863DB889D1}"/>
              </a:ext>
            </a:extLst>
          </p:cNvPr>
          <p:cNvSpPr/>
          <p:nvPr/>
        </p:nvSpPr>
        <p:spPr>
          <a:xfrm>
            <a:off x="2281922" y="3446602"/>
            <a:ext cx="755945" cy="341139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각 삼각형 45">
            <a:extLst>
              <a:ext uri="{FF2B5EF4-FFF2-40B4-BE49-F238E27FC236}">
                <a16:creationId xmlns:a16="http://schemas.microsoft.com/office/drawing/2014/main" id="{AC6616BA-E6CA-4B4B-90AC-54D0A36AD716}"/>
              </a:ext>
            </a:extLst>
          </p:cNvPr>
          <p:cNvSpPr/>
          <p:nvPr/>
        </p:nvSpPr>
        <p:spPr>
          <a:xfrm flipV="1">
            <a:off x="2281921" y="-1"/>
            <a:ext cx="755945" cy="341786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5" name="그림 54">
            <a:extLst>
              <a:ext uri="{FF2B5EF4-FFF2-40B4-BE49-F238E27FC236}">
                <a16:creationId xmlns:a16="http://schemas.microsoft.com/office/drawing/2014/main" id="{9075A62B-B4C3-4DEA-AC81-1245318C2C15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64010" y="1613839"/>
            <a:ext cx="2431035" cy="24310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2427A916-868C-4E35-AE7F-8B9D2AACCAAD}"/>
              </a:ext>
            </a:extLst>
          </p:cNvPr>
          <p:cNvSpPr txBox="1"/>
          <p:nvPr/>
        </p:nvSpPr>
        <p:spPr>
          <a:xfrm>
            <a:off x="112013" y="689351"/>
            <a:ext cx="5488671" cy="952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·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다양한 산출 방법으로 사용자에 최적화된 작업 환경 제공</a:t>
            </a:r>
            <a:endParaRPr lang="en-US" altLang="ko-KR" sz="1300" dirty="0"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·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내장된 다양한 산출 유형에 수치 입력만으로 물량 자동 산출</a:t>
            </a:r>
          </a:p>
          <a:p>
            <a:pPr>
              <a:lnSpc>
                <a:spcPct val="150000"/>
              </a:lnSpc>
            </a:pPr>
            <a:endParaRPr lang="ko-KR" altLang="en-US" sz="1300" dirty="0"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4E337BA-BEF4-4088-83B4-57301A667D98}"/>
              </a:ext>
            </a:extLst>
          </p:cNvPr>
          <p:cNvSpPr txBox="1"/>
          <p:nvPr/>
        </p:nvSpPr>
        <p:spPr>
          <a:xfrm>
            <a:off x="112013" y="209098"/>
            <a:ext cx="2840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C00000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사용자 편의성 증대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09A588-72BB-4222-A6F9-FABE1CA259F5}"/>
              </a:ext>
            </a:extLst>
          </p:cNvPr>
          <p:cNvSpPr txBox="1"/>
          <p:nvPr/>
        </p:nvSpPr>
        <p:spPr>
          <a:xfrm>
            <a:off x="779585" y="4259921"/>
            <a:ext cx="12451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latin typeface="예스체" panose="020B0500000101010101" pitchFamily="50" charset="-127"/>
                <a:ea typeface="예스체" panose="020B0500000101010101" pitchFamily="50" charset="-127"/>
              </a:rPr>
              <a:t>CAD</a:t>
            </a:r>
            <a:r>
              <a:rPr lang="ko-KR" altLang="en-US" sz="1100" dirty="0">
                <a:latin typeface="예스체" panose="020B0500000101010101" pitchFamily="50" charset="-127"/>
                <a:ea typeface="예스체" panose="020B0500000101010101" pitchFamily="50" charset="-127"/>
              </a:rPr>
              <a:t>일람표 추출</a:t>
            </a:r>
            <a:endParaRPr lang="en-US" altLang="ko-KR" sz="1100" dirty="0">
              <a:latin typeface="예스체" panose="020B0500000101010101" pitchFamily="50" charset="-127"/>
              <a:ea typeface="예스체" panose="020B0500000101010101" pitchFamily="50" charset="-127"/>
            </a:endParaRPr>
          </a:p>
        </p:txBody>
      </p:sp>
      <p:pic>
        <p:nvPicPr>
          <p:cNvPr id="52" name="그림 51">
            <a:extLst>
              <a:ext uri="{FF2B5EF4-FFF2-40B4-BE49-F238E27FC236}">
                <a16:creationId xmlns:a16="http://schemas.microsoft.com/office/drawing/2014/main" id="{FAE33BCD-B323-46AC-8BD6-A35D2E223C75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b="5425"/>
          <a:stretch/>
        </p:blipFill>
        <p:spPr>
          <a:xfrm rot="5400000">
            <a:off x="2274154" y="3377506"/>
            <a:ext cx="2431035" cy="24310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5EDC458-49FC-4E41-938F-765A4DFA316E}"/>
              </a:ext>
            </a:extLst>
          </p:cNvPr>
          <p:cNvSpPr txBox="1"/>
          <p:nvPr/>
        </p:nvSpPr>
        <p:spPr>
          <a:xfrm>
            <a:off x="2952108" y="5987182"/>
            <a:ext cx="11978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latin typeface="예스체" panose="020B0500000101010101" pitchFamily="50" charset="-127"/>
                <a:ea typeface="예스체" panose="020B0500000101010101" pitchFamily="50" charset="-127"/>
              </a:rPr>
              <a:t>CAD </a:t>
            </a:r>
            <a:r>
              <a:rPr lang="ko-KR" altLang="en-US" sz="1100" dirty="0">
                <a:latin typeface="예스체" panose="020B0500000101010101" pitchFamily="50" charset="-127"/>
                <a:ea typeface="예스체" panose="020B0500000101010101" pitchFamily="50" charset="-127"/>
              </a:rPr>
              <a:t>도면 추출</a:t>
            </a:r>
            <a:endParaRPr lang="en-US" altLang="ko-KR" sz="1100" dirty="0">
              <a:latin typeface="예스체" panose="020B0500000101010101" pitchFamily="50" charset="-127"/>
              <a:ea typeface="예스체" panose="020B0500000101010101" pitchFamily="50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15AA5F9-1706-459C-9382-B449770D29A0}"/>
              </a:ext>
            </a:extLst>
          </p:cNvPr>
          <p:cNvSpPr txBox="1"/>
          <p:nvPr/>
        </p:nvSpPr>
        <p:spPr>
          <a:xfrm>
            <a:off x="5012511" y="4212079"/>
            <a:ext cx="11948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>
                <a:latin typeface="예스체" panose="020B0500000101010101" pitchFamily="50" charset="-127"/>
                <a:ea typeface="예스체" panose="020B0500000101010101" pitchFamily="50" charset="-127"/>
              </a:rPr>
              <a:t>배근도 </a:t>
            </a:r>
            <a:r>
              <a:rPr lang="en-US" altLang="ko-KR" sz="1100" dirty="0">
                <a:latin typeface="예스체" panose="020B0500000101010101" pitchFamily="50" charset="-127"/>
                <a:ea typeface="예스체" panose="020B0500000101010101" pitchFamily="50" charset="-127"/>
              </a:rPr>
              <a:t>Display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2546689-DC1A-446C-8C8D-0B33BE4CDCA7}"/>
              </a:ext>
            </a:extLst>
          </p:cNvPr>
          <p:cNvSpPr txBox="1"/>
          <p:nvPr/>
        </p:nvSpPr>
        <p:spPr>
          <a:xfrm>
            <a:off x="7131986" y="5987182"/>
            <a:ext cx="8455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>
                <a:latin typeface="예스체" panose="020B0500000101010101" pitchFamily="50" charset="-127"/>
                <a:ea typeface="예스체" panose="020B0500000101010101" pitchFamily="50" charset="-127"/>
              </a:rPr>
              <a:t>수동 입력</a:t>
            </a:r>
            <a:endParaRPr lang="en-US" altLang="ko-KR" sz="1100" dirty="0">
              <a:latin typeface="예스체" panose="020B0500000101010101" pitchFamily="50" charset="-127"/>
              <a:ea typeface="예스체" panose="020B0500000101010101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CCFCA03-7727-3152-0A4E-D050B676CE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4298" y="1613839"/>
            <a:ext cx="2506873" cy="2375365"/>
          </a:xfrm>
          <a:prstGeom prst="rect">
            <a:avLst/>
          </a:prstGeom>
        </p:spPr>
      </p:pic>
      <p:pic>
        <p:nvPicPr>
          <p:cNvPr id="53" name="그림 52">
            <a:extLst>
              <a:ext uri="{FF2B5EF4-FFF2-40B4-BE49-F238E27FC236}">
                <a16:creationId xmlns:a16="http://schemas.microsoft.com/office/drawing/2014/main" id="{C13E2786-4570-42A4-AB6E-311689129DD7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6294442" y="3377505"/>
            <a:ext cx="2431035" cy="243103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7328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E6B1103C-EFF6-4CF3-B87C-01859F46A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5D3A10F6-2494-4E77-93E6-A565F07F77B3}"/>
              </a:ext>
            </a:extLst>
          </p:cNvPr>
          <p:cNvSpPr/>
          <p:nvPr/>
        </p:nvSpPr>
        <p:spPr>
          <a:xfrm>
            <a:off x="2285998" y="0"/>
            <a:ext cx="6858001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CD220F-9971-4DFD-9517-22430EC7756F}"/>
              </a:ext>
            </a:extLst>
          </p:cNvPr>
          <p:cNvSpPr txBox="1"/>
          <p:nvPr/>
        </p:nvSpPr>
        <p:spPr>
          <a:xfrm>
            <a:off x="-24685" y="391512"/>
            <a:ext cx="4072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 </a:t>
            </a:r>
            <a:r>
              <a:rPr lang="en-US" altLang="ko-K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RC</a:t>
            </a:r>
            <a:r>
              <a:rPr lang="en-US" altLang="ko-K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-PRO</a:t>
            </a:r>
            <a:endParaRPr lang="ko-KR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</p:txBody>
      </p:sp>
      <p:sp>
        <p:nvSpPr>
          <p:cNvPr id="16" name="직각 삼각형 15">
            <a:extLst>
              <a:ext uri="{FF2B5EF4-FFF2-40B4-BE49-F238E27FC236}">
                <a16:creationId xmlns:a16="http://schemas.microsoft.com/office/drawing/2014/main" id="{32C9CBA7-ACFB-4FFE-A82E-73863DB889D1}"/>
              </a:ext>
            </a:extLst>
          </p:cNvPr>
          <p:cNvSpPr/>
          <p:nvPr/>
        </p:nvSpPr>
        <p:spPr>
          <a:xfrm>
            <a:off x="2281922" y="3446602"/>
            <a:ext cx="755945" cy="341139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각 삼각형 45">
            <a:extLst>
              <a:ext uri="{FF2B5EF4-FFF2-40B4-BE49-F238E27FC236}">
                <a16:creationId xmlns:a16="http://schemas.microsoft.com/office/drawing/2014/main" id="{AC6616BA-E6CA-4B4B-90AC-54D0A36AD716}"/>
              </a:ext>
            </a:extLst>
          </p:cNvPr>
          <p:cNvSpPr/>
          <p:nvPr/>
        </p:nvSpPr>
        <p:spPr>
          <a:xfrm flipV="1">
            <a:off x="2281921" y="-1"/>
            <a:ext cx="755945" cy="341786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70C83A2-573A-4596-AA20-F903744384E9}"/>
              </a:ext>
            </a:extLst>
          </p:cNvPr>
          <p:cNvSpPr txBox="1"/>
          <p:nvPr/>
        </p:nvSpPr>
        <p:spPr>
          <a:xfrm>
            <a:off x="8103228" y="8944935"/>
            <a:ext cx="7543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>
                <a:solidFill>
                  <a:schemeClr val="bg1"/>
                </a:solidFill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직접 입력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8A26D20-E225-448A-8BEC-CFF2D8FAA1D5}"/>
              </a:ext>
            </a:extLst>
          </p:cNvPr>
          <p:cNvSpPr txBox="1"/>
          <p:nvPr/>
        </p:nvSpPr>
        <p:spPr>
          <a:xfrm>
            <a:off x="5600684" y="8809464"/>
            <a:ext cx="10763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CAD</a:t>
            </a:r>
            <a:r>
              <a:rPr lang="ko-KR" altLang="en-US" sz="1000" dirty="0">
                <a:solidFill>
                  <a:schemeClr val="bg1"/>
                </a:solidFill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도면 추출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2937CE-3A4F-45D7-B209-2E43B4FB3215}"/>
              </a:ext>
            </a:extLst>
          </p:cNvPr>
          <p:cNvSpPr txBox="1"/>
          <p:nvPr/>
        </p:nvSpPr>
        <p:spPr>
          <a:xfrm>
            <a:off x="117585" y="1419909"/>
            <a:ext cx="4580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C00000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자동 산식 기능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95014E-1B0C-41F8-87F6-B496CD66DD41}"/>
              </a:ext>
            </a:extLst>
          </p:cNvPr>
          <p:cNvSpPr txBox="1"/>
          <p:nvPr/>
        </p:nvSpPr>
        <p:spPr>
          <a:xfrm>
            <a:off x="117583" y="1905547"/>
            <a:ext cx="5326981" cy="660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·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복잡한 구조물을 내장된 자동 산식 계산으로 빠르게 산출</a:t>
            </a:r>
            <a:endParaRPr lang="en-US" altLang="ko-KR" sz="1300" dirty="0"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·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극한 강도</a:t>
            </a: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/ 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이음 정착 적용</a:t>
            </a: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/ 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법정 </a:t>
            </a:r>
            <a:r>
              <a:rPr lang="ko-KR" altLang="en-US" sz="1300" dirty="0" err="1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할증율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 적용으로 정밀 수량 산출</a:t>
            </a:r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id="{34B5C9C9-401F-4940-BFAA-7B1C92705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13" y="2651705"/>
            <a:ext cx="3571725" cy="27092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4B8BE6B3-2E87-4E1F-8D79-799EEFE2C5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4997" y="2651705"/>
            <a:ext cx="3510788" cy="27092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0EF844-C4BD-3610-9593-4B0BB73D5A19}"/>
              </a:ext>
            </a:extLst>
          </p:cNvPr>
          <p:cNvSpPr txBox="1"/>
          <p:nvPr/>
        </p:nvSpPr>
        <p:spPr>
          <a:xfrm>
            <a:off x="207745" y="125851"/>
            <a:ext cx="3275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골조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/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철골 물량 적산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B100226-BAF1-E5A6-D487-4A46CD3ACE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5398534"/>
            <a:ext cx="9144000" cy="143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273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E6B1103C-EFF6-4CF3-B87C-01859F46A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5D3A10F6-2494-4E77-93E6-A565F07F77B3}"/>
              </a:ext>
            </a:extLst>
          </p:cNvPr>
          <p:cNvSpPr/>
          <p:nvPr/>
        </p:nvSpPr>
        <p:spPr>
          <a:xfrm>
            <a:off x="2281921" y="11140"/>
            <a:ext cx="6858001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CD220F-9971-4DFD-9517-22430EC7756F}"/>
              </a:ext>
            </a:extLst>
          </p:cNvPr>
          <p:cNvSpPr txBox="1"/>
          <p:nvPr/>
        </p:nvSpPr>
        <p:spPr>
          <a:xfrm>
            <a:off x="-24685" y="391512"/>
            <a:ext cx="4072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 </a:t>
            </a:r>
            <a:r>
              <a:rPr lang="en-US" altLang="ko-K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RC</a:t>
            </a:r>
            <a:r>
              <a:rPr lang="en-US" altLang="ko-K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-PRO</a:t>
            </a:r>
            <a:endParaRPr lang="ko-KR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</p:txBody>
      </p:sp>
      <p:sp>
        <p:nvSpPr>
          <p:cNvPr id="16" name="직각 삼각형 15">
            <a:extLst>
              <a:ext uri="{FF2B5EF4-FFF2-40B4-BE49-F238E27FC236}">
                <a16:creationId xmlns:a16="http://schemas.microsoft.com/office/drawing/2014/main" id="{32C9CBA7-ACFB-4FFE-A82E-73863DB889D1}"/>
              </a:ext>
            </a:extLst>
          </p:cNvPr>
          <p:cNvSpPr/>
          <p:nvPr/>
        </p:nvSpPr>
        <p:spPr>
          <a:xfrm>
            <a:off x="2281922" y="3446602"/>
            <a:ext cx="755945" cy="341139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각 삼각형 45">
            <a:extLst>
              <a:ext uri="{FF2B5EF4-FFF2-40B4-BE49-F238E27FC236}">
                <a16:creationId xmlns:a16="http://schemas.microsoft.com/office/drawing/2014/main" id="{AC6616BA-E6CA-4B4B-90AC-54D0A36AD716}"/>
              </a:ext>
            </a:extLst>
          </p:cNvPr>
          <p:cNvSpPr/>
          <p:nvPr/>
        </p:nvSpPr>
        <p:spPr>
          <a:xfrm flipV="1">
            <a:off x="2281921" y="-1"/>
            <a:ext cx="755945" cy="341786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70C83A2-573A-4596-AA20-F903744384E9}"/>
              </a:ext>
            </a:extLst>
          </p:cNvPr>
          <p:cNvSpPr txBox="1"/>
          <p:nvPr/>
        </p:nvSpPr>
        <p:spPr>
          <a:xfrm>
            <a:off x="8103228" y="8944935"/>
            <a:ext cx="7543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>
                <a:solidFill>
                  <a:schemeClr val="bg1"/>
                </a:solidFill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직접 입력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8A26D20-E225-448A-8BEC-CFF2D8FAA1D5}"/>
              </a:ext>
            </a:extLst>
          </p:cNvPr>
          <p:cNvSpPr txBox="1"/>
          <p:nvPr/>
        </p:nvSpPr>
        <p:spPr>
          <a:xfrm>
            <a:off x="5600684" y="8809464"/>
            <a:ext cx="10763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CAD</a:t>
            </a:r>
            <a:r>
              <a:rPr lang="ko-KR" altLang="en-US" sz="1000" dirty="0">
                <a:solidFill>
                  <a:schemeClr val="bg1"/>
                </a:solidFill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도면 추출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2937CE-3A4F-45D7-B209-2E43B4FB3215}"/>
              </a:ext>
            </a:extLst>
          </p:cNvPr>
          <p:cNvSpPr txBox="1"/>
          <p:nvPr/>
        </p:nvSpPr>
        <p:spPr>
          <a:xfrm>
            <a:off x="117585" y="1419909"/>
            <a:ext cx="4580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C00000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획기적인 적산 속도 구현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95014E-1B0C-41F8-87F6-B496CD66DD41}"/>
              </a:ext>
            </a:extLst>
          </p:cNvPr>
          <p:cNvSpPr txBox="1"/>
          <p:nvPr/>
        </p:nvSpPr>
        <p:spPr>
          <a:xfrm>
            <a:off x="117583" y="1905547"/>
            <a:ext cx="5871737" cy="660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·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다양한 철골</a:t>
            </a: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/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철골부재 내장으로  자동 계산 및 적산으로 쉽고 정확하게 산출</a:t>
            </a:r>
            <a:endParaRPr lang="en-US" altLang="ko-KR" sz="1300" dirty="0"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·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획기적인 적산속도구현</a:t>
            </a: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/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철골</a:t>
            </a: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 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도장물량까지 자동적산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0EF844-C4BD-3610-9593-4B0BB73D5A19}"/>
              </a:ext>
            </a:extLst>
          </p:cNvPr>
          <p:cNvSpPr txBox="1"/>
          <p:nvPr/>
        </p:nvSpPr>
        <p:spPr>
          <a:xfrm>
            <a:off x="207745" y="125851"/>
            <a:ext cx="3275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골조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/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철골 물량 적산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EE02D6A-F9D7-88E7-97D1-79198A91C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745" y="2862140"/>
            <a:ext cx="3179823" cy="229285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B1A139AA-8C7D-3F6D-ED14-4DAAB55137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67808"/>
            <a:ext cx="9144000" cy="1333348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AB7132BC-EABE-65D2-3FCE-CFCF8B7973E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90"/>
          <a:stretch/>
        </p:blipFill>
        <p:spPr>
          <a:xfrm>
            <a:off x="3509323" y="2862140"/>
            <a:ext cx="5587746" cy="229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4314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E6B1103C-EFF6-4CF3-B87C-01859F46A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5D3A10F6-2494-4E77-93E6-A565F07F77B3}"/>
              </a:ext>
            </a:extLst>
          </p:cNvPr>
          <p:cNvSpPr/>
          <p:nvPr/>
        </p:nvSpPr>
        <p:spPr>
          <a:xfrm>
            <a:off x="2285998" y="0"/>
            <a:ext cx="6858001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CD220F-9971-4DFD-9517-22430EC7756F}"/>
              </a:ext>
            </a:extLst>
          </p:cNvPr>
          <p:cNvSpPr txBox="1"/>
          <p:nvPr/>
        </p:nvSpPr>
        <p:spPr>
          <a:xfrm>
            <a:off x="-24685" y="391512"/>
            <a:ext cx="4072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 </a:t>
            </a:r>
            <a:r>
              <a:rPr lang="en-US" altLang="ko-K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RC</a:t>
            </a:r>
            <a:r>
              <a:rPr lang="en-US" altLang="ko-K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-PRO</a:t>
            </a:r>
            <a:endParaRPr lang="ko-KR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</p:txBody>
      </p:sp>
      <p:sp>
        <p:nvSpPr>
          <p:cNvPr id="16" name="직각 삼각형 15">
            <a:extLst>
              <a:ext uri="{FF2B5EF4-FFF2-40B4-BE49-F238E27FC236}">
                <a16:creationId xmlns:a16="http://schemas.microsoft.com/office/drawing/2014/main" id="{32C9CBA7-ACFB-4FFE-A82E-73863DB889D1}"/>
              </a:ext>
            </a:extLst>
          </p:cNvPr>
          <p:cNvSpPr/>
          <p:nvPr/>
        </p:nvSpPr>
        <p:spPr>
          <a:xfrm>
            <a:off x="2281922" y="3446602"/>
            <a:ext cx="755945" cy="341139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각 삼각형 45">
            <a:extLst>
              <a:ext uri="{FF2B5EF4-FFF2-40B4-BE49-F238E27FC236}">
                <a16:creationId xmlns:a16="http://schemas.microsoft.com/office/drawing/2014/main" id="{AC6616BA-E6CA-4B4B-90AC-54D0A36AD716}"/>
              </a:ext>
            </a:extLst>
          </p:cNvPr>
          <p:cNvSpPr/>
          <p:nvPr/>
        </p:nvSpPr>
        <p:spPr>
          <a:xfrm flipV="1">
            <a:off x="2281921" y="-1"/>
            <a:ext cx="755945" cy="341786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427A916-868C-4E35-AE7F-8B9D2AACCAAD}"/>
              </a:ext>
            </a:extLst>
          </p:cNvPr>
          <p:cNvSpPr txBox="1"/>
          <p:nvPr/>
        </p:nvSpPr>
        <p:spPr>
          <a:xfrm>
            <a:off x="132754" y="1940210"/>
            <a:ext cx="5488671" cy="952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·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산출된 결과를 근거로 </a:t>
            </a:r>
            <a:r>
              <a:rPr lang="ko-KR" altLang="en-US" sz="1300" dirty="0" err="1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샵드로잉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 제작을 비롯한 차세대 </a:t>
            </a: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BIM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기술 연동</a:t>
            </a:r>
            <a:endParaRPr lang="en-US" altLang="ko-KR" sz="1300" dirty="0"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·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평당 물량 분석</a:t>
            </a: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, </a:t>
            </a:r>
            <a:r>
              <a:rPr lang="ko-KR" altLang="en-US" sz="1300" dirty="0" err="1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분류별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 집계서</a:t>
            </a: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, 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산출 근거서</a:t>
            </a: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, </a:t>
            </a:r>
            <a:r>
              <a:rPr lang="ko-KR" altLang="en-US" sz="1300" dirty="0" err="1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동별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 집계서 산출</a:t>
            </a:r>
          </a:p>
          <a:p>
            <a:pPr>
              <a:lnSpc>
                <a:spcPct val="150000"/>
              </a:lnSpc>
            </a:pPr>
            <a:endParaRPr lang="ko-KR" altLang="en-US" sz="1300" dirty="0"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4E337BA-BEF4-4088-83B4-57301A667D98}"/>
              </a:ext>
            </a:extLst>
          </p:cNvPr>
          <p:cNvSpPr txBox="1"/>
          <p:nvPr/>
        </p:nvSpPr>
        <p:spPr>
          <a:xfrm>
            <a:off x="112013" y="1455208"/>
            <a:ext cx="2840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C00000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다양한 산출 결과 도출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09A588-72BB-4222-A6F9-FABE1CA259F5}"/>
              </a:ext>
            </a:extLst>
          </p:cNvPr>
          <p:cNvSpPr txBox="1"/>
          <p:nvPr/>
        </p:nvSpPr>
        <p:spPr>
          <a:xfrm>
            <a:off x="3880513" y="5930260"/>
            <a:ext cx="13715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err="1">
                <a:latin typeface="예스체" panose="020B0500000101010101" pitchFamily="50" charset="-127"/>
                <a:ea typeface="예스체" panose="020B0500000101010101" pitchFamily="50" charset="-127"/>
              </a:rPr>
              <a:t>샵드로잉</a:t>
            </a:r>
            <a:r>
              <a:rPr lang="ko-KR" altLang="en-US" sz="1000" dirty="0">
                <a:latin typeface="예스체" panose="020B0500000101010101" pitchFamily="50" charset="-127"/>
                <a:ea typeface="예스체" panose="020B0500000101010101" pitchFamily="50" charset="-127"/>
              </a:rPr>
              <a:t> 제작 화면</a:t>
            </a:r>
            <a:endParaRPr lang="en-US" altLang="ko-KR" sz="1000" dirty="0">
              <a:latin typeface="예스체" panose="020B0500000101010101" pitchFamily="50" charset="-127"/>
              <a:ea typeface="예스체" panose="020B0500000101010101" pitchFamily="50" charset="-127"/>
            </a:endParaRPr>
          </a:p>
        </p:txBody>
      </p:sp>
      <p:pic>
        <p:nvPicPr>
          <p:cNvPr id="33" name="그림 32">
            <a:extLst>
              <a:ext uri="{FF2B5EF4-FFF2-40B4-BE49-F238E27FC236}">
                <a16:creationId xmlns:a16="http://schemas.microsoft.com/office/drawing/2014/main" id="{CB67761E-EE47-4F75-9969-E6BCD744E0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61" r="3167"/>
          <a:stretch/>
        </p:blipFill>
        <p:spPr>
          <a:xfrm>
            <a:off x="566096" y="2952478"/>
            <a:ext cx="2595229" cy="265670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177DF53D-036D-4DDC-8F3D-5D0DE26498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0316" y="2952478"/>
            <a:ext cx="2659988" cy="265670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576F9054-D469-44D7-BBD9-6BAE8854CF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9295" y="2943104"/>
            <a:ext cx="2699675" cy="265670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ECC9B1-28AE-C52C-7325-799B65AA2D4F}"/>
              </a:ext>
            </a:extLst>
          </p:cNvPr>
          <p:cNvSpPr txBox="1"/>
          <p:nvPr/>
        </p:nvSpPr>
        <p:spPr>
          <a:xfrm>
            <a:off x="207745" y="125851"/>
            <a:ext cx="3275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골조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/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철골 물량 적산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544827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77B400B4-E314-4782-917C-7852B02D23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0" y="-4198613"/>
            <a:ext cx="9146447" cy="13599809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5D3A10F6-2494-4E77-93E6-A565F07F77B3}"/>
              </a:ext>
            </a:extLst>
          </p:cNvPr>
          <p:cNvSpPr/>
          <p:nvPr/>
        </p:nvSpPr>
        <p:spPr>
          <a:xfrm>
            <a:off x="-8117" y="-10228"/>
            <a:ext cx="9152117" cy="6868227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ECCE702-74C2-4DF2-9068-2A9C89266FC5}"/>
              </a:ext>
            </a:extLst>
          </p:cNvPr>
          <p:cNvSpPr/>
          <p:nvPr/>
        </p:nvSpPr>
        <p:spPr>
          <a:xfrm rot="16200000">
            <a:off x="-7921756" y="3581989"/>
            <a:ext cx="11503742" cy="4339770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FAB10EA-6258-4BBF-91F2-D7325A0BDF15}"/>
              </a:ext>
            </a:extLst>
          </p:cNvPr>
          <p:cNvSpPr/>
          <p:nvPr/>
        </p:nvSpPr>
        <p:spPr>
          <a:xfrm>
            <a:off x="-482505" y="-2438400"/>
            <a:ext cx="13055503" cy="2438401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C9E593A7-0072-4105-8BCA-54670A42D316}"/>
              </a:ext>
            </a:extLst>
          </p:cNvPr>
          <p:cNvSpPr/>
          <p:nvPr/>
        </p:nvSpPr>
        <p:spPr>
          <a:xfrm rot="5400000">
            <a:off x="5106627" y="2914225"/>
            <a:ext cx="11503742" cy="3428998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48626975-C0C3-43E1-81FF-5723FD5B24B2}"/>
              </a:ext>
            </a:extLst>
          </p:cNvPr>
          <p:cNvSpPr/>
          <p:nvPr/>
        </p:nvSpPr>
        <p:spPr>
          <a:xfrm rot="10800000">
            <a:off x="-2449" y="6857999"/>
            <a:ext cx="11503742" cy="2991375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BB257415-755B-4DD8-8014-D06F1C1E452A}"/>
              </a:ext>
            </a:extLst>
          </p:cNvPr>
          <p:cNvSpPr/>
          <p:nvPr/>
        </p:nvSpPr>
        <p:spPr>
          <a:xfrm>
            <a:off x="-8117" y="2560872"/>
            <a:ext cx="9143999" cy="1715802"/>
          </a:xfrm>
          <a:prstGeom prst="rect">
            <a:avLst/>
          </a:prstGeom>
          <a:solidFill>
            <a:schemeClr val="bg1">
              <a:alpha val="7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EEC625-6479-4BA8-ADEF-F6C18F05E64E}"/>
              </a:ext>
            </a:extLst>
          </p:cNvPr>
          <p:cNvSpPr txBox="1"/>
          <p:nvPr/>
        </p:nvSpPr>
        <p:spPr>
          <a:xfrm>
            <a:off x="3280076" y="2644170"/>
            <a:ext cx="2583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마감 물량 적산</a:t>
            </a:r>
            <a:endParaRPr lang="en-US" altLang="ko-K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977B5A-0A24-40BA-A4A4-E1CF4ED4D12F}"/>
              </a:ext>
            </a:extLst>
          </p:cNvPr>
          <p:cNvSpPr txBox="1"/>
          <p:nvPr/>
        </p:nvSpPr>
        <p:spPr>
          <a:xfrm>
            <a:off x="3005124" y="3081458"/>
            <a:ext cx="3117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ERECT</a:t>
            </a:r>
            <a:endParaRPr lang="ko-KR" alt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064285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55845246-3E09-4DBA-AD40-F7E949FE4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" y="-2"/>
            <a:ext cx="4929188" cy="6858001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5D3A10F6-2494-4E77-93E6-A565F07F77B3}"/>
              </a:ext>
            </a:extLst>
          </p:cNvPr>
          <p:cNvSpPr/>
          <p:nvPr/>
        </p:nvSpPr>
        <p:spPr>
          <a:xfrm>
            <a:off x="-3524" y="-28743"/>
            <a:ext cx="6369661" cy="690434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ECCE702-74C2-4DF2-9068-2A9C89266FC5}"/>
              </a:ext>
            </a:extLst>
          </p:cNvPr>
          <p:cNvSpPr/>
          <p:nvPr/>
        </p:nvSpPr>
        <p:spPr>
          <a:xfrm rot="16200000">
            <a:off x="-7921756" y="3458653"/>
            <a:ext cx="11503742" cy="4339770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FAB10EA-6258-4BBF-91F2-D7325A0BDF15}"/>
              </a:ext>
            </a:extLst>
          </p:cNvPr>
          <p:cNvSpPr/>
          <p:nvPr/>
        </p:nvSpPr>
        <p:spPr>
          <a:xfrm>
            <a:off x="-482505" y="-3328733"/>
            <a:ext cx="13055503" cy="3328734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48626975-C0C3-43E1-81FF-5723FD5B24B2}"/>
              </a:ext>
            </a:extLst>
          </p:cNvPr>
          <p:cNvSpPr/>
          <p:nvPr/>
        </p:nvSpPr>
        <p:spPr>
          <a:xfrm rot="10800000">
            <a:off x="-2449" y="6857999"/>
            <a:ext cx="11503742" cy="2991375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E2F148-0279-4DE4-94C0-6CC396113B3A}"/>
              </a:ext>
            </a:extLst>
          </p:cNvPr>
          <p:cNvSpPr txBox="1"/>
          <p:nvPr/>
        </p:nvSpPr>
        <p:spPr>
          <a:xfrm>
            <a:off x="226795" y="125851"/>
            <a:ext cx="3275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마감 물량 적산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2937CE-3A4F-45D7-B209-2E43B4FB3215}"/>
              </a:ext>
            </a:extLst>
          </p:cNvPr>
          <p:cNvSpPr txBox="1"/>
          <p:nvPr/>
        </p:nvSpPr>
        <p:spPr>
          <a:xfrm>
            <a:off x="117585" y="1362210"/>
            <a:ext cx="4580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C00000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마감</a:t>
            </a:r>
            <a:r>
              <a:rPr lang="en-US" altLang="ko-KR" sz="2000" b="1" dirty="0">
                <a:solidFill>
                  <a:srgbClr val="C00000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 </a:t>
            </a:r>
            <a:r>
              <a:rPr lang="ko-KR" altLang="en-US" sz="2000" b="1" dirty="0">
                <a:solidFill>
                  <a:srgbClr val="C00000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물량 산출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95014E-1B0C-41F8-87F6-B496CD66DD41}"/>
              </a:ext>
            </a:extLst>
          </p:cNvPr>
          <p:cNvSpPr txBox="1"/>
          <p:nvPr/>
        </p:nvSpPr>
        <p:spPr>
          <a:xfrm>
            <a:off x="117583" y="1795594"/>
            <a:ext cx="5235929" cy="660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·CAD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도면의 치수와 산출식이 자동으로 연결</a:t>
            </a:r>
            <a:endParaRPr lang="en-US" altLang="ko-KR" sz="1300" dirty="0"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·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내장 및 </a:t>
            </a:r>
            <a:r>
              <a:rPr lang="ko-KR" altLang="en-US" sz="1300" dirty="0" err="1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조적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 물량 산출의 경우 창호 선택만으로 창호 물량 자동 공제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CD220F-9971-4DFD-9517-22430EC7756F}"/>
              </a:ext>
            </a:extLst>
          </p:cNvPr>
          <p:cNvSpPr txBox="1"/>
          <p:nvPr/>
        </p:nvSpPr>
        <p:spPr>
          <a:xfrm>
            <a:off x="-24685" y="391512"/>
            <a:ext cx="4072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 </a:t>
            </a:r>
            <a:r>
              <a:rPr lang="en-US" altLang="ko-K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ERECT</a:t>
            </a:r>
            <a:endParaRPr lang="ko-KR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E36A612C-823B-41E1-A2B1-84654B31A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286" y="2625507"/>
            <a:ext cx="2197732" cy="27035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3C9F9969-A373-4F66-9174-B13E5EB61F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4063" y="2627665"/>
            <a:ext cx="2735615" cy="25897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11698ABD-6D21-43C0-928D-A04B7E598A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5448" y="3968668"/>
            <a:ext cx="2555967" cy="24149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060990F3-DE8E-496B-89E4-274353FF34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4385" y="3968667"/>
            <a:ext cx="2539111" cy="24149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27238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55845246-3E09-4DBA-AD40-F7E949FE4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" y="-2"/>
            <a:ext cx="4929188" cy="6858001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5D3A10F6-2494-4E77-93E6-A565F07F77B3}"/>
              </a:ext>
            </a:extLst>
          </p:cNvPr>
          <p:cNvSpPr/>
          <p:nvPr/>
        </p:nvSpPr>
        <p:spPr>
          <a:xfrm>
            <a:off x="-3524" y="-28743"/>
            <a:ext cx="6369661" cy="690434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ECCE702-74C2-4DF2-9068-2A9C89266FC5}"/>
              </a:ext>
            </a:extLst>
          </p:cNvPr>
          <p:cNvSpPr/>
          <p:nvPr/>
        </p:nvSpPr>
        <p:spPr>
          <a:xfrm rot="16200000">
            <a:off x="-7921756" y="3581989"/>
            <a:ext cx="11503742" cy="4339770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FAB10EA-6258-4BBF-91F2-D7325A0BDF15}"/>
              </a:ext>
            </a:extLst>
          </p:cNvPr>
          <p:cNvSpPr/>
          <p:nvPr/>
        </p:nvSpPr>
        <p:spPr>
          <a:xfrm>
            <a:off x="-482505" y="-3328733"/>
            <a:ext cx="13055503" cy="3328734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48626975-C0C3-43E1-81FF-5723FD5B24B2}"/>
              </a:ext>
            </a:extLst>
          </p:cNvPr>
          <p:cNvSpPr/>
          <p:nvPr/>
        </p:nvSpPr>
        <p:spPr>
          <a:xfrm rot="10800000">
            <a:off x="-2449" y="6857999"/>
            <a:ext cx="11503742" cy="2991375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E2F148-0279-4DE4-94C0-6CC396113B3A}"/>
              </a:ext>
            </a:extLst>
          </p:cNvPr>
          <p:cNvSpPr txBox="1"/>
          <p:nvPr/>
        </p:nvSpPr>
        <p:spPr>
          <a:xfrm>
            <a:off x="226795" y="125851"/>
            <a:ext cx="3275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마감 물량 적산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4E337BA-BEF4-4088-83B4-57301A667D98}"/>
              </a:ext>
            </a:extLst>
          </p:cNvPr>
          <p:cNvSpPr txBox="1"/>
          <p:nvPr/>
        </p:nvSpPr>
        <p:spPr>
          <a:xfrm>
            <a:off x="112013" y="1341569"/>
            <a:ext cx="3466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C00000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사용자 친화적 작업 환경</a:t>
            </a:r>
          </a:p>
        </p:txBody>
      </p:sp>
      <p:pic>
        <p:nvPicPr>
          <p:cNvPr id="37" name="그림 36">
            <a:extLst>
              <a:ext uri="{FF2B5EF4-FFF2-40B4-BE49-F238E27FC236}">
                <a16:creationId xmlns:a16="http://schemas.microsoft.com/office/drawing/2014/main" id="{B0682690-BCBF-4AEA-AAA3-716DCF24F9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9"/>
          <a:stretch/>
        </p:blipFill>
        <p:spPr>
          <a:xfrm>
            <a:off x="1080076" y="2827902"/>
            <a:ext cx="5667768" cy="3004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AAB35639-BAC4-4DE3-855F-8282B0109C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2"/>
          <a:stretch/>
        </p:blipFill>
        <p:spPr>
          <a:xfrm>
            <a:off x="2814398" y="3516121"/>
            <a:ext cx="5667768" cy="296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9" name="화살표: 왼쪽으로 구부러짐 38">
            <a:extLst>
              <a:ext uri="{FF2B5EF4-FFF2-40B4-BE49-F238E27FC236}">
                <a16:creationId xmlns:a16="http://schemas.microsoft.com/office/drawing/2014/main" id="{12018F03-6914-4318-A8B2-EAA102594192}"/>
              </a:ext>
            </a:extLst>
          </p:cNvPr>
          <p:cNvSpPr/>
          <p:nvPr/>
        </p:nvSpPr>
        <p:spPr>
          <a:xfrm rot="5400000">
            <a:off x="2507473" y="4582574"/>
            <a:ext cx="611373" cy="1250861"/>
          </a:xfrm>
          <a:prstGeom prst="curvedLeftArrow">
            <a:avLst>
              <a:gd name="adj1" fmla="val 25000"/>
              <a:gd name="adj2" fmla="val 50000"/>
              <a:gd name="adj3" fmla="val 52692"/>
            </a:avLst>
          </a:prstGeom>
          <a:solidFill>
            <a:srgbClr val="005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427A916-868C-4E35-AE7F-8B9D2AACCAAD}"/>
              </a:ext>
            </a:extLst>
          </p:cNvPr>
          <p:cNvSpPr txBox="1"/>
          <p:nvPr/>
        </p:nvSpPr>
        <p:spPr>
          <a:xfrm>
            <a:off x="112014" y="1749531"/>
            <a:ext cx="4818414" cy="1253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·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모듈 재료 활용으로 부위</a:t>
            </a: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/ 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실 별로 관리되고 간편해진 산출 과정</a:t>
            </a:r>
            <a:endParaRPr lang="en-US" altLang="ko-KR" sz="1300" dirty="0"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·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산출 단위 관리와 할증으로 물량 자동 집계</a:t>
            </a: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·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내역 프로그램 완벽 호환으로 내역서가 자동 작성</a:t>
            </a:r>
            <a:endParaRPr lang="en-US" altLang="ko-KR" sz="1300" dirty="0"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  <a:p>
            <a:pPr>
              <a:lnSpc>
                <a:spcPct val="150000"/>
              </a:lnSpc>
            </a:pPr>
            <a:endParaRPr lang="ko-KR" altLang="en-US" sz="1300" dirty="0"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CD220F-9971-4DFD-9517-22430EC7756F}"/>
              </a:ext>
            </a:extLst>
          </p:cNvPr>
          <p:cNvSpPr txBox="1"/>
          <p:nvPr/>
        </p:nvSpPr>
        <p:spPr>
          <a:xfrm>
            <a:off x="-24685" y="391512"/>
            <a:ext cx="4072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 </a:t>
            </a:r>
            <a:r>
              <a:rPr lang="en-US" altLang="ko-K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ERECT</a:t>
            </a:r>
            <a:endParaRPr lang="ko-KR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878317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55845246-3E09-4DBA-AD40-F7E949FE4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" y="-2"/>
            <a:ext cx="4929188" cy="6858001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5D3A10F6-2494-4E77-93E6-A565F07F77B3}"/>
              </a:ext>
            </a:extLst>
          </p:cNvPr>
          <p:cNvSpPr/>
          <p:nvPr/>
        </p:nvSpPr>
        <p:spPr>
          <a:xfrm>
            <a:off x="-2450" y="0"/>
            <a:ext cx="6369661" cy="690434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ECCE702-74C2-4DF2-9068-2A9C89266FC5}"/>
              </a:ext>
            </a:extLst>
          </p:cNvPr>
          <p:cNvSpPr/>
          <p:nvPr/>
        </p:nvSpPr>
        <p:spPr>
          <a:xfrm rot="16200000">
            <a:off x="-7921756" y="3581989"/>
            <a:ext cx="11503742" cy="4339770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FAB10EA-6258-4BBF-91F2-D7325A0BDF15}"/>
              </a:ext>
            </a:extLst>
          </p:cNvPr>
          <p:cNvSpPr/>
          <p:nvPr/>
        </p:nvSpPr>
        <p:spPr>
          <a:xfrm>
            <a:off x="-482505" y="-3328733"/>
            <a:ext cx="13055503" cy="3328734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48626975-C0C3-43E1-81FF-5723FD5B24B2}"/>
              </a:ext>
            </a:extLst>
          </p:cNvPr>
          <p:cNvSpPr/>
          <p:nvPr/>
        </p:nvSpPr>
        <p:spPr>
          <a:xfrm rot="10800000">
            <a:off x="-2449" y="6857999"/>
            <a:ext cx="11503742" cy="2991375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345A35-BFB2-4D76-977A-22B669025DAC}"/>
              </a:ext>
            </a:extLst>
          </p:cNvPr>
          <p:cNvSpPr txBox="1"/>
          <p:nvPr/>
        </p:nvSpPr>
        <p:spPr>
          <a:xfrm>
            <a:off x="117584" y="233369"/>
            <a:ext cx="6816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C00000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주요 기능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EB20CBA-9BFA-4AA5-B0EB-A0E01F5DAF9F}"/>
              </a:ext>
            </a:extLst>
          </p:cNvPr>
          <p:cNvSpPr txBox="1"/>
          <p:nvPr/>
        </p:nvSpPr>
        <p:spPr>
          <a:xfrm>
            <a:off x="117584" y="670744"/>
            <a:ext cx="8480315" cy="660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·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여러 자재 및 일위 대가로 이루어진 </a:t>
            </a:r>
            <a:r>
              <a:rPr lang="ko-KR" altLang="en-US" sz="1300" dirty="0" err="1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소공사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 </a:t>
            </a:r>
            <a:r>
              <a:rPr lang="ko-KR" altLang="en-US" sz="1300" dirty="0" err="1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공종을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 모듈재료로 관리하여 편리한 산출</a:t>
            </a:r>
            <a:endParaRPr lang="en-US" altLang="ko-KR" sz="1300" dirty="0"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·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자동 단위 환산 기능으로 산출 단위와 구입 단위가 자동으로 환산되어 산출</a:t>
            </a:r>
            <a:endParaRPr lang="en-US" altLang="ko-KR" sz="1300" dirty="0"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6E5344F-61AF-49E3-985B-31F785B9BAEE}"/>
              </a:ext>
            </a:extLst>
          </p:cNvPr>
          <p:cNvSpPr txBox="1"/>
          <p:nvPr/>
        </p:nvSpPr>
        <p:spPr>
          <a:xfrm>
            <a:off x="4904820" y="1356082"/>
            <a:ext cx="16916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일반 재료</a:t>
            </a: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A112C0BA-9393-4D80-9671-9FE7E5392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842" y="1692766"/>
            <a:ext cx="4680520" cy="2376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A9A6B5E0-1043-421F-8288-140A7FD7D2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0873" y="2386018"/>
            <a:ext cx="4805259" cy="21831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D370D169-553A-4F12-BB78-C180C8A3F0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9069" y="5000990"/>
            <a:ext cx="6477000" cy="666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ED59A95C-C51E-4DFD-82FF-2FD1B396385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527" t="6181" b="4319"/>
          <a:stretch/>
        </p:blipFill>
        <p:spPr>
          <a:xfrm>
            <a:off x="1337456" y="5979320"/>
            <a:ext cx="6478613" cy="4262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0A8BD578-2370-4357-908E-79D67D4A7CF1}"/>
              </a:ext>
            </a:extLst>
          </p:cNvPr>
          <p:cNvSpPr txBox="1"/>
          <p:nvPr/>
        </p:nvSpPr>
        <p:spPr>
          <a:xfrm>
            <a:off x="1310177" y="4617043"/>
            <a:ext cx="16916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자동 단위 환산 기능</a:t>
            </a:r>
          </a:p>
        </p:txBody>
      </p:sp>
      <p:sp>
        <p:nvSpPr>
          <p:cNvPr id="32" name="Rectangle 6">
            <a:extLst>
              <a:ext uri="{FF2B5EF4-FFF2-40B4-BE49-F238E27FC236}">
                <a16:creationId xmlns:a16="http://schemas.microsoft.com/office/drawing/2014/main" id="{B619D902-147E-4396-9CA6-7B0D5117C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9976" y="5434686"/>
            <a:ext cx="1747698" cy="217035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en-US" altLang="ko-KR" sz="1600" b="1" dirty="0">
              <a:ln>
                <a:solidFill>
                  <a:srgbClr val="C0504D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34" name="Rectangle 6">
            <a:extLst>
              <a:ext uri="{FF2B5EF4-FFF2-40B4-BE49-F238E27FC236}">
                <a16:creationId xmlns:a16="http://schemas.microsoft.com/office/drawing/2014/main" id="{C6A9C449-7E2A-4C04-B943-9FABE0FE4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0490" y="6186735"/>
            <a:ext cx="916054" cy="21883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en-US" altLang="ko-KR" sz="1600" b="1" dirty="0">
              <a:ln>
                <a:solidFill>
                  <a:srgbClr val="C0504D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E1299C5-3A3E-4F3A-B201-21071BBF8570}"/>
              </a:ext>
            </a:extLst>
          </p:cNvPr>
          <p:cNvSpPr txBox="1"/>
          <p:nvPr/>
        </p:nvSpPr>
        <p:spPr>
          <a:xfrm>
            <a:off x="7816069" y="2012866"/>
            <a:ext cx="16916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모듈 재료</a:t>
            </a:r>
          </a:p>
        </p:txBody>
      </p:sp>
      <p:sp>
        <p:nvSpPr>
          <p:cNvPr id="36" name="오른쪽 화살표 10">
            <a:extLst>
              <a:ext uri="{FF2B5EF4-FFF2-40B4-BE49-F238E27FC236}">
                <a16:creationId xmlns:a16="http://schemas.microsoft.com/office/drawing/2014/main" id="{290884EA-D600-4786-B2D8-89602CF2228E}"/>
              </a:ext>
            </a:extLst>
          </p:cNvPr>
          <p:cNvSpPr/>
          <p:nvPr/>
        </p:nvSpPr>
        <p:spPr bwMode="auto">
          <a:xfrm rot="5400000">
            <a:off x="4752858" y="5667350"/>
            <a:ext cx="239871" cy="271795"/>
          </a:xfrm>
          <a:prstGeom prst="rightArrow">
            <a:avLst/>
          </a:prstGeom>
          <a:solidFill>
            <a:srgbClr val="336C80"/>
          </a:solidFill>
          <a:ln>
            <a:solidFill>
              <a:srgbClr val="336C8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flatTx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3345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F0A7060C-672D-4F7F-A814-9336D894AF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5433" y="-10767"/>
            <a:ext cx="10288619" cy="6859079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5D3A10F6-2494-4E77-93E6-A565F07F77B3}"/>
              </a:ext>
            </a:extLst>
          </p:cNvPr>
          <p:cNvSpPr/>
          <p:nvPr/>
        </p:nvSpPr>
        <p:spPr>
          <a:xfrm>
            <a:off x="0" y="-10767"/>
            <a:ext cx="9194800" cy="6859079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ECCE702-74C2-4DF2-9068-2A9C89266FC5}"/>
              </a:ext>
            </a:extLst>
          </p:cNvPr>
          <p:cNvSpPr/>
          <p:nvPr/>
        </p:nvSpPr>
        <p:spPr>
          <a:xfrm rot="16200000">
            <a:off x="-7991608" y="3512138"/>
            <a:ext cx="11643445" cy="4339770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FAB10EA-6258-4BBF-91F2-D7325A0BDF15}"/>
              </a:ext>
            </a:extLst>
          </p:cNvPr>
          <p:cNvSpPr/>
          <p:nvPr/>
        </p:nvSpPr>
        <p:spPr>
          <a:xfrm>
            <a:off x="-482505" y="-2438400"/>
            <a:ext cx="13055503" cy="2438401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C9E593A7-0072-4105-8BCA-54670A42D316}"/>
              </a:ext>
            </a:extLst>
          </p:cNvPr>
          <p:cNvSpPr/>
          <p:nvPr/>
        </p:nvSpPr>
        <p:spPr>
          <a:xfrm rot="5400000">
            <a:off x="5106627" y="2914225"/>
            <a:ext cx="11503742" cy="3428998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48626975-C0C3-43E1-81FF-5723FD5B24B2}"/>
              </a:ext>
            </a:extLst>
          </p:cNvPr>
          <p:cNvSpPr/>
          <p:nvPr/>
        </p:nvSpPr>
        <p:spPr>
          <a:xfrm rot="10800000">
            <a:off x="-2449" y="6857999"/>
            <a:ext cx="11503742" cy="2991375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97F233E4-E82C-49D4-BDA3-FD8307133582}"/>
              </a:ext>
            </a:extLst>
          </p:cNvPr>
          <p:cNvSpPr/>
          <p:nvPr/>
        </p:nvSpPr>
        <p:spPr>
          <a:xfrm>
            <a:off x="-2450" y="2560872"/>
            <a:ext cx="9146450" cy="1715802"/>
          </a:xfrm>
          <a:prstGeom prst="rect">
            <a:avLst/>
          </a:prstGeom>
          <a:solidFill>
            <a:schemeClr val="bg1">
              <a:alpha val="7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F48ECE-6F74-488F-855C-844AC183A89E}"/>
              </a:ext>
            </a:extLst>
          </p:cNvPr>
          <p:cNvSpPr txBox="1"/>
          <p:nvPr/>
        </p:nvSpPr>
        <p:spPr>
          <a:xfrm>
            <a:off x="0" y="2668440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전기 물량 적산</a:t>
            </a:r>
            <a:endParaRPr lang="en-US" altLang="ko-K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9051C7-30FC-46C1-9751-EC2440EB9E93}"/>
              </a:ext>
            </a:extLst>
          </p:cNvPr>
          <p:cNvSpPr txBox="1"/>
          <p:nvPr/>
        </p:nvSpPr>
        <p:spPr>
          <a:xfrm>
            <a:off x="2946552" y="3046921"/>
            <a:ext cx="3715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ERECT</a:t>
            </a:r>
            <a:r>
              <a:rPr lang="en-US" altLang="ko-K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-E</a:t>
            </a:r>
            <a:endParaRPr lang="ko-KR" alt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355938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187C21E8-8F93-400C-95E1-F1841BB4C9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5365" y="3589"/>
            <a:ext cx="10299362" cy="6860757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5D3A10F6-2494-4E77-93E6-A565F07F77B3}"/>
              </a:ext>
            </a:extLst>
          </p:cNvPr>
          <p:cNvSpPr/>
          <p:nvPr/>
        </p:nvSpPr>
        <p:spPr>
          <a:xfrm>
            <a:off x="-123827" y="-3611"/>
            <a:ext cx="9150242" cy="688405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ECCE702-74C2-4DF2-9068-2A9C89266FC5}"/>
              </a:ext>
            </a:extLst>
          </p:cNvPr>
          <p:cNvSpPr/>
          <p:nvPr/>
        </p:nvSpPr>
        <p:spPr>
          <a:xfrm rot="16200000">
            <a:off x="-7969383" y="3534363"/>
            <a:ext cx="11598995" cy="4339770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48626975-C0C3-43E1-81FF-5723FD5B24B2}"/>
              </a:ext>
            </a:extLst>
          </p:cNvPr>
          <p:cNvSpPr/>
          <p:nvPr/>
        </p:nvSpPr>
        <p:spPr>
          <a:xfrm rot="10800000">
            <a:off x="-24685" y="6858000"/>
            <a:ext cx="11503742" cy="2991375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0" name="직각 삼각형 9">
            <a:extLst>
              <a:ext uri="{FF2B5EF4-FFF2-40B4-BE49-F238E27FC236}">
                <a16:creationId xmlns:a16="http://schemas.microsoft.com/office/drawing/2014/main" id="{0A3A003F-3355-4F0F-8F69-CD82AD52E3E2}"/>
              </a:ext>
            </a:extLst>
          </p:cNvPr>
          <p:cNvSpPr/>
          <p:nvPr/>
        </p:nvSpPr>
        <p:spPr>
          <a:xfrm flipH="1">
            <a:off x="1695448" y="-2543175"/>
            <a:ext cx="7448549" cy="939758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FAB10EA-6258-4BBF-91F2-D7325A0BDF15}"/>
              </a:ext>
            </a:extLst>
          </p:cNvPr>
          <p:cNvSpPr/>
          <p:nvPr/>
        </p:nvSpPr>
        <p:spPr>
          <a:xfrm>
            <a:off x="-467539" y="-3335080"/>
            <a:ext cx="13055503" cy="3328734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C6BA11-766D-464D-9FA9-6801B4A1631C}"/>
              </a:ext>
            </a:extLst>
          </p:cNvPr>
          <p:cNvSpPr txBox="1"/>
          <p:nvPr/>
        </p:nvSpPr>
        <p:spPr>
          <a:xfrm>
            <a:off x="117585" y="1330638"/>
            <a:ext cx="4580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C00000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전기 물량 산출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880EFD-148D-4652-B8EA-ED02BD2C5AEB}"/>
              </a:ext>
            </a:extLst>
          </p:cNvPr>
          <p:cNvSpPr txBox="1"/>
          <p:nvPr/>
        </p:nvSpPr>
        <p:spPr>
          <a:xfrm>
            <a:off x="117583" y="1737898"/>
            <a:ext cx="5235929" cy="1253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·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몇 번의 클릭만으로 배선</a:t>
            </a: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/ 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기구</a:t>
            </a: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/ 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간선 산출 및 일람표 작성</a:t>
            </a:r>
            <a:endParaRPr lang="en-US" altLang="ko-KR" sz="1300" dirty="0"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·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스위치와 분전반을 인식해 별도의 높이 값을 자동으로 산출</a:t>
            </a:r>
            <a:endParaRPr lang="en-US" altLang="ko-KR" sz="1300" dirty="0"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·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전선</a:t>
            </a: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/ 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전선관</a:t>
            </a: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/ 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스위치</a:t>
            </a: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/ 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콘센트</a:t>
            </a: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/ 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등기구를 원</a:t>
            </a: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-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클릭으로 </a:t>
            </a:r>
            <a:r>
              <a:rPr lang="ko-KR" altLang="en-US" sz="1300" dirty="0" err="1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산출식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 작성</a:t>
            </a:r>
          </a:p>
          <a:p>
            <a:pPr>
              <a:lnSpc>
                <a:spcPct val="150000"/>
              </a:lnSpc>
            </a:pPr>
            <a:endParaRPr lang="ko-KR" altLang="en-US" sz="1300" dirty="0"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4C714C-B47E-4B5F-B7C1-48E951480D0B}"/>
              </a:ext>
            </a:extLst>
          </p:cNvPr>
          <p:cNvSpPr txBox="1"/>
          <p:nvPr/>
        </p:nvSpPr>
        <p:spPr>
          <a:xfrm>
            <a:off x="-24685" y="391512"/>
            <a:ext cx="4072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 </a:t>
            </a:r>
            <a:r>
              <a:rPr lang="en-US" altLang="ko-K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ERECT</a:t>
            </a:r>
            <a:r>
              <a:rPr lang="en-US" altLang="ko-K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-E</a:t>
            </a:r>
            <a:endParaRPr lang="ko-KR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52E44E-922D-446A-81F1-33A4306B56F1}"/>
              </a:ext>
            </a:extLst>
          </p:cNvPr>
          <p:cNvSpPr txBox="1"/>
          <p:nvPr/>
        </p:nvSpPr>
        <p:spPr>
          <a:xfrm>
            <a:off x="226795" y="125851"/>
            <a:ext cx="3275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전기 물량 적산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92B8894C-19F5-4A66-9077-A8B8745474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57" b="5563"/>
          <a:stretch/>
        </p:blipFill>
        <p:spPr>
          <a:xfrm>
            <a:off x="767671" y="2995837"/>
            <a:ext cx="3262360" cy="30946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A569B3D3-966B-4C8E-9A71-E4A1AE9A2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136504"/>
            <a:ext cx="3991645" cy="28133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6261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9F8E2BEB-6187-4BE7-A868-D187AB64E9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06023"/>
            <a:ext cx="9181940" cy="1374789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5D3A10F6-2494-4E77-93E6-A565F07F77B3}"/>
              </a:ext>
            </a:extLst>
          </p:cNvPr>
          <p:cNvSpPr/>
          <p:nvPr/>
        </p:nvSpPr>
        <p:spPr>
          <a:xfrm>
            <a:off x="0" y="-10228"/>
            <a:ext cx="9143999" cy="6868227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ECCE702-74C2-4DF2-9068-2A9C89266FC5}"/>
              </a:ext>
            </a:extLst>
          </p:cNvPr>
          <p:cNvSpPr/>
          <p:nvPr/>
        </p:nvSpPr>
        <p:spPr>
          <a:xfrm rot="16200000">
            <a:off x="-7921756" y="3581989"/>
            <a:ext cx="11503742" cy="4339770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FAB10EA-6258-4BBF-91F2-D7325A0BDF15}"/>
              </a:ext>
            </a:extLst>
          </p:cNvPr>
          <p:cNvSpPr/>
          <p:nvPr/>
        </p:nvSpPr>
        <p:spPr>
          <a:xfrm>
            <a:off x="-482505" y="-2438400"/>
            <a:ext cx="13055503" cy="2438401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C9E593A7-0072-4105-8BCA-54670A42D316}"/>
              </a:ext>
            </a:extLst>
          </p:cNvPr>
          <p:cNvSpPr/>
          <p:nvPr/>
        </p:nvSpPr>
        <p:spPr>
          <a:xfrm rot="5400000">
            <a:off x="5106627" y="2914225"/>
            <a:ext cx="11503742" cy="3428998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48626975-C0C3-43E1-81FF-5723FD5B24B2}"/>
              </a:ext>
            </a:extLst>
          </p:cNvPr>
          <p:cNvSpPr/>
          <p:nvPr/>
        </p:nvSpPr>
        <p:spPr>
          <a:xfrm rot="10800000">
            <a:off x="-2449" y="6857999"/>
            <a:ext cx="11503742" cy="2991375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E2F148-0279-4DE4-94C0-6CC396113B3A}"/>
              </a:ext>
            </a:extLst>
          </p:cNvPr>
          <p:cNvSpPr txBox="1"/>
          <p:nvPr/>
        </p:nvSpPr>
        <p:spPr>
          <a:xfrm>
            <a:off x="3005073" y="2166563"/>
            <a:ext cx="3133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통합내역프로그램</a:t>
            </a:r>
            <a:endParaRPr lang="ko-KR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CD220F-9971-4DFD-9517-22430EC7756F}"/>
              </a:ext>
            </a:extLst>
          </p:cNvPr>
          <p:cNvSpPr txBox="1"/>
          <p:nvPr/>
        </p:nvSpPr>
        <p:spPr>
          <a:xfrm>
            <a:off x="3076062" y="2700610"/>
            <a:ext cx="30298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COST</a:t>
            </a:r>
            <a:endParaRPr lang="ko-KR" alt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549839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187C21E8-8F93-400C-95E1-F1841BB4C9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5365" y="3589"/>
            <a:ext cx="10299362" cy="6860757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5D3A10F6-2494-4E77-93E6-A565F07F77B3}"/>
              </a:ext>
            </a:extLst>
          </p:cNvPr>
          <p:cNvSpPr/>
          <p:nvPr/>
        </p:nvSpPr>
        <p:spPr>
          <a:xfrm>
            <a:off x="-233037" y="0"/>
            <a:ext cx="9150242" cy="688532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ECCE702-74C2-4DF2-9068-2A9C89266FC5}"/>
              </a:ext>
            </a:extLst>
          </p:cNvPr>
          <p:cNvSpPr/>
          <p:nvPr/>
        </p:nvSpPr>
        <p:spPr>
          <a:xfrm rot="16200000">
            <a:off x="-7969383" y="3534363"/>
            <a:ext cx="11598995" cy="4339770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48626975-C0C3-43E1-81FF-5723FD5B24B2}"/>
              </a:ext>
            </a:extLst>
          </p:cNvPr>
          <p:cNvSpPr/>
          <p:nvPr/>
        </p:nvSpPr>
        <p:spPr>
          <a:xfrm rot="10800000">
            <a:off x="-24685" y="6858000"/>
            <a:ext cx="11503742" cy="2991375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0" name="직각 삼각형 9">
            <a:extLst>
              <a:ext uri="{FF2B5EF4-FFF2-40B4-BE49-F238E27FC236}">
                <a16:creationId xmlns:a16="http://schemas.microsoft.com/office/drawing/2014/main" id="{0A3A003F-3355-4F0F-8F69-CD82AD52E3E2}"/>
              </a:ext>
            </a:extLst>
          </p:cNvPr>
          <p:cNvSpPr/>
          <p:nvPr/>
        </p:nvSpPr>
        <p:spPr>
          <a:xfrm flipH="1">
            <a:off x="1695448" y="-2543175"/>
            <a:ext cx="7448549" cy="939758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FAB10EA-6258-4BBF-91F2-D7325A0BDF15}"/>
              </a:ext>
            </a:extLst>
          </p:cNvPr>
          <p:cNvSpPr/>
          <p:nvPr/>
        </p:nvSpPr>
        <p:spPr>
          <a:xfrm>
            <a:off x="-467539" y="-3335080"/>
            <a:ext cx="13055503" cy="3328734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4B19B18-70AB-4191-85CD-C689ABE7B345}"/>
              </a:ext>
            </a:extLst>
          </p:cNvPr>
          <p:cNvSpPr txBox="1"/>
          <p:nvPr/>
        </p:nvSpPr>
        <p:spPr>
          <a:xfrm>
            <a:off x="112013" y="1327419"/>
            <a:ext cx="3466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C00000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조선일보명조" panose="02030304000000000000" pitchFamily="18" charset="-127"/>
              </a:rPr>
              <a:t>모듈 재료 관리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0C5951A-3CD7-474A-AE06-97AE9BCB3DC3}"/>
              </a:ext>
            </a:extLst>
          </p:cNvPr>
          <p:cNvSpPr txBox="1"/>
          <p:nvPr/>
        </p:nvSpPr>
        <p:spPr>
          <a:xfrm>
            <a:off x="-24685" y="391512"/>
            <a:ext cx="4072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예스체" panose="020B0500000101010101" pitchFamily="50" charset="-127"/>
                <a:ea typeface="예스체" panose="020B0500000101010101" pitchFamily="50" charset="-127"/>
                <a:cs typeface="조선일보명조" panose="02030304000000000000" pitchFamily="18" charset="-127"/>
              </a:rPr>
              <a:t> </a:t>
            </a:r>
            <a:r>
              <a:rPr lang="en-US" altLang="ko-K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예스체" panose="020B0500000101010101" pitchFamily="50" charset="-127"/>
                <a:ea typeface="예스체" panose="020B0500000101010101" pitchFamily="50" charset="-127"/>
                <a:cs typeface="조선일보명조" panose="02030304000000000000" pitchFamily="18" charset="-127"/>
              </a:rPr>
              <a:t>ERECT</a:t>
            </a:r>
            <a:r>
              <a:rPr lang="en-US" altLang="ko-K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예스체" panose="020B0500000101010101" pitchFamily="50" charset="-127"/>
                <a:ea typeface="예스체" panose="020B0500000101010101" pitchFamily="50" charset="-127"/>
                <a:cs typeface="조선일보명조" panose="02030304000000000000" pitchFamily="18" charset="-127"/>
              </a:rPr>
              <a:t>-E</a:t>
            </a:r>
            <a:endParaRPr lang="ko-KR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예스체" panose="020B0500000101010101" pitchFamily="50" charset="-127"/>
              <a:ea typeface="예스체" panose="020B0500000101010101" pitchFamily="50" charset="-127"/>
              <a:cs typeface="조선일보명조" panose="02030304000000000000" pitchFamily="18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8D959E5-AC5E-4131-9386-A7CC47385D94}"/>
              </a:ext>
            </a:extLst>
          </p:cNvPr>
          <p:cNvSpPr txBox="1"/>
          <p:nvPr/>
        </p:nvSpPr>
        <p:spPr>
          <a:xfrm>
            <a:off x="226795" y="125851"/>
            <a:ext cx="3275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예스체" panose="020B0500000101010101" pitchFamily="50" charset="-127"/>
                <a:ea typeface="예스체" panose="020B0500000101010101" pitchFamily="50" charset="-127"/>
                <a:cs typeface="조선일보명조" panose="02030304000000000000" pitchFamily="18" charset="-127"/>
              </a:rPr>
              <a:t>전기 물량 적산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예스체" panose="020B0500000101010101" pitchFamily="50" charset="-127"/>
              <a:ea typeface="예스체" panose="020B0500000101010101" pitchFamily="50" charset="-127"/>
              <a:cs typeface="조선일보명조" panose="02030304000000000000" pitchFamily="18" charset="-127"/>
            </a:endParaRPr>
          </a:p>
        </p:txBody>
      </p: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6A47D401-4710-411C-ACE2-67E611EF1521}"/>
              </a:ext>
            </a:extLst>
          </p:cNvPr>
          <p:cNvGrpSpPr/>
          <p:nvPr/>
        </p:nvGrpSpPr>
        <p:grpSpPr>
          <a:xfrm>
            <a:off x="686510" y="2861211"/>
            <a:ext cx="4463457" cy="2778545"/>
            <a:chOff x="726281" y="7046118"/>
            <a:chExt cx="3067844" cy="1909763"/>
          </a:xfrm>
        </p:grpSpPr>
        <p:pic>
          <p:nvPicPr>
            <p:cNvPr id="36" name="그림 35">
              <a:extLst>
                <a:ext uri="{FF2B5EF4-FFF2-40B4-BE49-F238E27FC236}">
                  <a16:creationId xmlns:a16="http://schemas.microsoft.com/office/drawing/2014/main" id="{FCFF7270-DED3-4A88-8D97-C71EEFE9CF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02" t="3343" r="127" b="556"/>
            <a:stretch/>
          </p:blipFill>
          <p:spPr>
            <a:xfrm>
              <a:off x="726281" y="7046118"/>
              <a:ext cx="3067844" cy="190976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F4E3D6E0-35A4-48FB-83E5-DD33FEAF6234}"/>
                </a:ext>
              </a:extLst>
            </p:cNvPr>
            <p:cNvSpPr/>
            <p:nvPr/>
          </p:nvSpPr>
          <p:spPr bwMode="auto">
            <a:xfrm>
              <a:off x="1386855" y="7565907"/>
              <a:ext cx="2178978" cy="172127"/>
            </a:xfrm>
            <a:prstGeom prst="rect">
              <a:avLst/>
            </a:prstGeom>
            <a:noFill/>
            <a:ln>
              <a:solidFill>
                <a:srgbClr val="005C7D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 anchor="ctr">
              <a:flatTx/>
            </a:bodyPr>
            <a:lstStyle/>
            <a:p>
              <a:pPr algn="ctr"/>
              <a:endParaRPr lang="ko-KR" altLang="en-US">
                <a:solidFill>
                  <a:prstClr val="black"/>
                </a:solidFill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endParaRPr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C92964FD-9887-480E-BC98-C4139CD02AAA}"/>
              </a:ext>
            </a:extLst>
          </p:cNvPr>
          <p:cNvGrpSpPr/>
          <p:nvPr/>
        </p:nvGrpSpPr>
        <p:grpSpPr>
          <a:xfrm>
            <a:off x="3555575" y="3535177"/>
            <a:ext cx="4829891" cy="2778544"/>
            <a:chOff x="2993230" y="7417595"/>
            <a:chExt cx="3121819" cy="1714500"/>
          </a:xfrm>
        </p:grpSpPr>
        <p:pic>
          <p:nvPicPr>
            <p:cNvPr id="39" name="그림 38">
              <a:extLst>
                <a:ext uri="{FF2B5EF4-FFF2-40B4-BE49-F238E27FC236}">
                  <a16:creationId xmlns:a16="http://schemas.microsoft.com/office/drawing/2014/main" id="{D8B11D2A-FF22-4F06-A069-0C6FAEC70A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45" t="3100" r="448" b="919"/>
            <a:stretch/>
          </p:blipFill>
          <p:spPr>
            <a:xfrm>
              <a:off x="2993230" y="7417595"/>
              <a:ext cx="3121819" cy="17145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00E88F36-9E68-46A1-AD53-1FC746A02859}"/>
                </a:ext>
              </a:extLst>
            </p:cNvPr>
            <p:cNvSpPr/>
            <p:nvPr/>
          </p:nvSpPr>
          <p:spPr bwMode="auto">
            <a:xfrm>
              <a:off x="3684677" y="8181073"/>
              <a:ext cx="1284559" cy="50937"/>
            </a:xfrm>
            <a:prstGeom prst="rect">
              <a:avLst/>
            </a:prstGeom>
            <a:noFill/>
            <a:ln>
              <a:solidFill>
                <a:srgbClr val="005C7D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 anchor="ctr">
              <a:flatTx/>
            </a:bodyPr>
            <a:lstStyle/>
            <a:p>
              <a:pPr algn="ctr"/>
              <a:endParaRPr lang="ko-KR" altLang="en-US">
                <a:solidFill>
                  <a:prstClr val="black"/>
                </a:solidFill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endParaRPr>
            </a:p>
          </p:txBody>
        </p:sp>
      </p:grpSp>
      <p:sp>
        <p:nvSpPr>
          <p:cNvPr id="41" name="화살표: 왼쪽으로 구부러짐 40">
            <a:extLst>
              <a:ext uri="{FF2B5EF4-FFF2-40B4-BE49-F238E27FC236}">
                <a16:creationId xmlns:a16="http://schemas.microsoft.com/office/drawing/2014/main" id="{00C9ED43-E660-4150-99CC-DA9FF653F71B}"/>
              </a:ext>
            </a:extLst>
          </p:cNvPr>
          <p:cNvSpPr/>
          <p:nvPr/>
        </p:nvSpPr>
        <p:spPr>
          <a:xfrm rot="7550262">
            <a:off x="3004810" y="3935747"/>
            <a:ext cx="455790" cy="1112984"/>
          </a:xfrm>
          <a:prstGeom prst="curvedLeftArrow">
            <a:avLst>
              <a:gd name="adj1" fmla="val 25000"/>
              <a:gd name="adj2" fmla="val 50000"/>
              <a:gd name="adj3" fmla="val 52692"/>
            </a:avLst>
          </a:prstGeom>
          <a:solidFill>
            <a:srgbClr val="005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67BE24B-2DBF-4517-8BEB-0CEAF6A48865}"/>
              </a:ext>
            </a:extLst>
          </p:cNvPr>
          <p:cNvSpPr txBox="1"/>
          <p:nvPr/>
        </p:nvSpPr>
        <p:spPr>
          <a:xfrm>
            <a:off x="112013" y="1689733"/>
            <a:ext cx="5498822" cy="1253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·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여러 공사 단위를 동시에 산출하고 관리하는 시스템</a:t>
            </a:r>
            <a:endParaRPr lang="en-US" altLang="ko-KR" sz="1300" dirty="0"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·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빈도 높은 단위 공사를 모듈재료를 이용하여 신속한 산출이 가능</a:t>
            </a:r>
            <a:endParaRPr lang="en-US" altLang="ko-KR" sz="1300" dirty="0"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·</a:t>
            </a:r>
            <a:r>
              <a:rPr lang="ko-KR" altLang="en-US" sz="130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전선관</a:t>
            </a:r>
            <a:r>
              <a:rPr lang="en-US" altLang="ko-KR" sz="130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, </a:t>
            </a:r>
            <a:r>
              <a:rPr lang="ko-KR" altLang="en-US" sz="130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전선</a:t>
            </a:r>
            <a:r>
              <a:rPr lang="en-US" altLang="ko-KR" sz="130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, 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접지 전선 등을 한번에 산출</a:t>
            </a:r>
          </a:p>
          <a:p>
            <a:pPr>
              <a:lnSpc>
                <a:spcPct val="150000"/>
              </a:lnSpc>
            </a:pPr>
            <a:endParaRPr lang="ko-KR" altLang="en-US" sz="1300" dirty="0"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749829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187C21E8-8F93-400C-95E1-F1841BB4C9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5365" y="3589"/>
            <a:ext cx="10299362" cy="6860757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5D3A10F6-2494-4E77-93E6-A565F07F77B3}"/>
              </a:ext>
            </a:extLst>
          </p:cNvPr>
          <p:cNvSpPr/>
          <p:nvPr/>
        </p:nvSpPr>
        <p:spPr>
          <a:xfrm>
            <a:off x="-233037" y="0"/>
            <a:ext cx="9150242" cy="688532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ECCE702-74C2-4DF2-9068-2A9C89266FC5}"/>
              </a:ext>
            </a:extLst>
          </p:cNvPr>
          <p:cNvSpPr/>
          <p:nvPr/>
        </p:nvSpPr>
        <p:spPr>
          <a:xfrm rot="16200000">
            <a:off x="-7969383" y="3534363"/>
            <a:ext cx="11598995" cy="4339770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48626975-C0C3-43E1-81FF-5723FD5B24B2}"/>
              </a:ext>
            </a:extLst>
          </p:cNvPr>
          <p:cNvSpPr/>
          <p:nvPr/>
        </p:nvSpPr>
        <p:spPr>
          <a:xfrm rot="10800000">
            <a:off x="-24685" y="6858000"/>
            <a:ext cx="11503742" cy="2991375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0" name="직각 삼각형 9">
            <a:extLst>
              <a:ext uri="{FF2B5EF4-FFF2-40B4-BE49-F238E27FC236}">
                <a16:creationId xmlns:a16="http://schemas.microsoft.com/office/drawing/2014/main" id="{0A3A003F-3355-4F0F-8F69-CD82AD52E3E2}"/>
              </a:ext>
            </a:extLst>
          </p:cNvPr>
          <p:cNvSpPr/>
          <p:nvPr/>
        </p:nvSpPr>
        <p:spPr>
          <a:xfrm flipH="1">
            <a:off x="1695448" y="-2543175"/>
            <a:ext cx="7448549" cy="939758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FAB10EA-6258-4BBF-91F2-D7325A0BDF15}"/>
              </a:ext>
            </a:extLst>
          </p:cNvPr>
          <p:cNvSpPr/>
          <p:nvPr/>
        </p:nvSpPr>
        <p:spPr>
          <a:xfrm>
            <a:off x="-467539" y="-3335080"/>
            <a:ext cx="13055503" cy="3328734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0C5951A-3CD7-474A-AE06-97AE9BCB3DC3}"/>
              </a:ext>
            </a:extLst>
          </p:cNvPr>
          <p:cNvSpPr txBox="1"/>
          <p:nvPr/>
        </p:nvSpPr>
        <p:spPr>
          <a:xfrm>
            <a:off x="-24685" y="391512"/>
            <a:ext cx="4072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예스체" panose="020B0500000101010101" pitchFamily="50" charset="-127"/>
                <a:ea typeface="예스체" panose="020B0500000101010101" pitchFamily="50" charset="-127"/>
                <a:cs typeface="조선일보명조" panose="02030304000000000000" pitchFamily="18" charset="-127"/>
              </a:rPr>
              <a:t> </a:t>
            </a:r>
            <a:r>
              <a:rPr lang="en-US" altLang="ko-K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예스체" panose="020B0500000101010101" pitchFamily="50" charset="-127"/>
                <a:ea typeface="예스체" panose="020B0500000101010101" pitchFamily="50" charset="-127"/>
                <a:cs typeface="조선일보명조" panose="02030304000000000000" pitchFamily="18" charset="-127"/>
              </a:rPr>
              <a:t>ERECT</a:t>
            </a:r>
            <a:r>
              <a:rPr lang="en-US" altLang="ko-K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예스체" panose="020B0500000101010101" pitchFamily="50" charset="-127"/>
                <a:ea typeface="예스체" panose="020B0500000101010101" pitchFamily="50" charset="-127"/>
                <a:cs typeface="조선일보명조" panose="02030304000000000000" pitchFamily="18" charset="-127"/>
              </a:rPr>
              <a:t>-E</a:t>
            </a:r>
            <a:endParaRPr lang="ko-KR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예스체" panose="020B0500000101010101" pitchFamily="50" charset="-127"/>
              <a:ea typeface="예스체" panose="020B0500000101010101" pitchFamily="50" charset="-127"/>
              <a:cs typeface="조선일보명조" panose="02030304000000000000" pitchFamily="18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8D959E5-AC5E-4131-9386-A7CC47385D94}"/>
              </a:ext>
            </a:extLst>
          </p:cNvPr>
          <p:cNvSpPr txBox="1"/>
          <p:nvPr/>
        </p:nvSpPr>
        <p:spPr>
          <a:xfrm>
            <a:off x="226795" y="125851"/>
            <a:ext cx="3275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예스체" panose="020B0500000101010101" pitchFamily="50" charset="-127"/>
                <a:ea typeface="예스체" panose="020B0500000101010101" pitchFamily="50" charset="-127"/>
                <a:cs typeface="조선일보명조" panose="02030304000000000000" pitchFamily="18" charset="-127"/>
              </a:rPr>
              <a:t>전기 물량 적산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예스체" panose="020B0500000101010101" pitchFamily="50" charset="-127"/>
              <a:ea typeface="예스체" panose="020B0500000101010101" pitchFamily="50" charset="-127"/>
              <a:cs typeface="조선일보명조" panose="02030304000000000000" pitchFamily="18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C26BFF-F5E6-485A-9617-DB198FB7D09B}"/>
              </a:ext>
            </a:extLst>
          </p:cNvPr>
          <p:cNvSpPr txBox="1"/>
          <p:nvPr/>
        </p:nvSpPr>
        <p:spPr>
          <a:xfrm>
            <a:off x="117585" y="1594078"/>
            <a:ext cx="4580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C00000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일람표 기능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DDA4D6-7051-4597-A007-923B074243B3}"/>
              </a:ext>
            </a:extLst>
          </p:cNvPr>
          <p:cNvSpPr txBox="1"/>
          <p:nvPr/>
        </p:nvSpPr>
        <p:spPr>
          <a:xfrm>
            <a:off x="117583" y="2001335"/>
            <a:ext cx="5235929" cy="660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·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작업이 완료된 도면에서 일람표를 추출하여 확인이 가능</a:t>
            </a:r>
            <a:endParaRPr lang="en-US" altLang="ko-KR" sz="1300" dirty="0"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·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일람표 작성으로 작업된 내용을 편리하게 활용이 가능</a:t>
            </a: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E12CEF89-EABA-4550-B255-57CCA47DB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009" y="3066469"/>
            <a:ext cx="4179340" cy="27493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7DD7656A-6AD3-4989-BEB4-0A6CB3D0F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6353" y="3066955"/>
            <a:ext cx="3908457" cy="27493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95142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187C21E8-8F93-400C-95E1-F1841BB4C9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5365" y="3589"/>
            <a:ext cx="10299362" cy="6860757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5D3A10F6-2494-4E77-93E6-A565F07F77B3}"/>
              </a:ext>
            </a:extLst>
          </p:cNvPr>
          <p:cNvSpPr/>
          <p:nvPr/>
        </p:nvSpPr>
        <p:spPr>
          <a:xfrm>
            <a:off x="-233037" y="0"/>
            <a:ext cx="9150242" cy="688532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ECCE702-74C2-4DF2-9068-2A9C89266FC5}"/>
              </a:ext>
            </a:extLst>
          </p:cNvPr>
          <p:cNvSpPr/>
          <p:nvPr/>
        </p:nvSpPr>
        <p:spPr>
          <a:xfrm rot="16200000">
            <a:off x="-7969383" y="3534363"/>
            <a:ext cx="11598995" cy="4339770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48626975-C0C3-43E1-81FF-5723FD5B24B2}"/>
              </a:ext>
            </a:extLst>
          </p:cNvPr>
          <p:cNvSpPr/>
          <p:nvPr/>
        </p:nvSpPr>
        <p:spPr>
          <a:xfrm rot="10800000">
            <a:off x="-24685" y="6858000"/>
            <a:ext cx="11503742" cy="2991375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0" name="직각 삼각형 9">
            <a:extLst>
              <a:ext uri="{FF2B5EF4-FFF2-40B4-BE49-F238E27FC236}">
                <a16:creationId xmlns:a16="http://schemas.microsoft.com/office/drawing/2014/main" id="{0A3A003F-3355-4F0F-8F69-CD82AD52E3E2}"/>
              </a:ext>
            </a:extLst>
          </p:cNvPr>
          <p:cNvSpPr/>
          <p:nvPr/>
        </p:nvSpPr>
        <p:spPr>
          <a:xfrm flipH="1">
            <a:off x="1695448" y="-2543175"/>
            <a:ext cx="7448549" cy="939758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FAB10EA-6258-4BBF-91F2-D7325A0BDF15}"/>
              </a:ext>
            </a:extLst>
          </p:cNvPr>
          <p:cNvSpPr/>
          <p:nvPr/>
        </p:nvSpPr>
        <p:spPr>
          <a:xfrm>
            <a:off x="-467539" y="-3335080"/>
            <a:ext cx="13055503" cy="3328734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FDA9781C-BF26-4C20-BAA9-52662A883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486" y="1749693"/>
            <a:ext cx="7829084" cy="443353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FC69CC4-A379-4D37-9C3B-4EBA85EA9406}"/>
              </a:ext>
            </a:extLst>
          </p:cNvPr>
          <p:cNvSpPr txBox="1"/>
          <p:nvPr/>
        </p:nvSpPr>
        <p:spPr>
          <a:xfrm>
            <a:off x="112013" y="361496"/>
            <a:ext cx="1899134" cy="414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>
                <a:solidFill>
                  <a:srgbClr val="C00000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터파기</a:t>
            </a:r>
            <a:r>
              <a:rPr lang="ko-KR" altLang="en-US" sz="2000" b="1" dirty="0">
                <a:solidFill>
                  <a:srgbClr val="C00000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 산출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9830D16-0B17-4E91-9716-F029DBF115C4}"/>
              </a:ext>
            </a:extLst>
          </p:cNvPr>
          <p:cNvSpPr txBox="1"/>
          <p:nvPr/>
        </p:nvSpPr>
        <p:spPr>
          <a:xfrm>
            <a:off x="112013" y="819608"/>
            <a:ext cx="5009831" cy="952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·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그림에 치수 입력만으로 터파기를 산출 가능</a:t>
            </a:r>
            <a:endParaRPr lang="en-US" altLang="ko-KR" sz="1300" dirty="0"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·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내장된 </a:t>
            </a:r>
            <a:r>
              <a:rPr lang="ko-KR" altLang="en-US" sz="130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산식으로 터파기</a:t>
            </a:r>
            <a:r>
              <a:rPr lang="en-US" altLang="ko-KR" sz="130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, </a:t>
            </a:r>
            <a:r>
              <a:rPr lang="ko-KR" altLang="en-US" sz="1300" dirty="0" err="1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되메우기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 등의 물량 산출 용이</a:t>
            </a:r>
            <a:endParaRPr lang="en-US" altLang="ko-KR" sz="1300" dirty="0"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  <a:p>
            <a:pPr>
              <a:lnSpc>
                <a:spcPct val="150000"/>
              </a:lnSpc>
            </a:pPr>
            <a:endParaRPr lang="ko-KR" altLang="en-US" sz="1300" dirty="0"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79C33F2A-931A-42F8-BEC9-60636291A944}"/>
              </a:ext>
            </a:extLst>
          </p:cNvPr>
          <p:cNvSpPr/>
          <p:nvPr/>
        </p:nvSpPr>
        <p:spPr bwMode="auto">
          <a:xfrm>
            <a:off x="2011147" y="2941319"/>
            <a:ext cx="4397273" cy="389661"/>
          </a:xfrm>
          <a:prstGeom prst="rect">
            <a:avLst/>
          </a:prstGeom>
          <a:noFill/>
          <a:ln w="25400"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>
            <a:flatTx/>
          </a:bodyPr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5687ADBD-74C7-4B2A-95F2-96B9CDE01DA4}"/>
              </a:ext>
            </a:extLst>
          </p:cNvPr>
          <p:cNvSpPr/>
          <p:nvPr/>
        </p:nvSpPr>
        <p:spPr bwMode="auto">
          <a:xfrm>
            <a:off x="6797040" y="2428872"/>
            <a:ext cx="1633800" cy="1800228"/>
          </a:xfrm>
          <a:prstGeom prst="rect">
            <a:avLst/>
          </a:prstGeom>
          <a:noFill/>
          <a:ln w="25400"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>
            <a:flatTx/>
          </a:bodyPr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0" name="오른쪽 화살표 2">
            <a:extLst>
              <a:ext uri="{FF2B5EF4-FFF2-40B4-BE49-F238E27FC236}">
                <a16:creationId xmlns:a16="http://schemas.microsoft.com/office/drawing/2014/main" id="{97BE84A2-2F44-46F9-A7FF-9F4DF0A36D18}"/>
              </a:ext>
            </a:extLst>
          </p:cNvPr>
          <p:cNvSpPr/>
          <p:nvPr/>
        </p:nvSpPr>
        <p:spPr bwMode="auto">
          <a:xfrm rot="12738400">
            <a:off x="6406511" y="3404619"/>
            <a:ext cx="291020" cy="248225"/>
          </a:xfrm>
          <a:prstGeom prst="rightArrow">
            <a:avLst/>
          </a:prstGeom>
          <a:solidFill>
            <a:srgbClr val="005A7A"/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flatTx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1976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7B23CC27-D45F-49BC-8465-23A52561AE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0" y="0"/>
            <a:ext cx="9152000" cy="6847773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5D3A10F6-2494-4E77-93E6-A565F07F77B3}"/>
              </a:ext>
            </a:extLst>
          </p:cNvPr>
          <p:cNvSpPr/>
          <p:nvPr/>
        </p:nvSpPr>
        <p:spPr>
          <a:xfrm>
            <a:off x="-2450" y="1"/>
            <a:ext cx="9160118" cy="6847772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ECCE702-74C2-4DF2-9068-2A9C89266FC5}"/>
              </a:ext>
            </a:extLst>
          </p:cNvPr>
          <p:cNvSpPr/>
          <p:nvPr/>
        </p:nvSpPr>
        <p:spPr>
          <a:xfrm rot="16200000">
            <a:off x="-7921756" y="3581989"/>
            <a:ext cx="11503742" cy="4339770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FAB10EA-6258-4BBF-91F2-D7325A0BDF15}"/>
              </a:ext>
            </a:extLst>
          </p:cNvPr>
          <p:cNvSpPr/>
          <p:nvPr/>
        </p:nvSpPr>
        <p:spPr>
          <a:xfrm>
            <a:off x="-482505" y="-2438400"/>
            <a:ext cx="13055503" cy="2438401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C9E593A7-0072-4105-8BCA-54670A42D316}"/>
              </a:ext>
            </a:extLst>
          </p:cNvPr>
          <p:cNvSpPr/>
          <p:nvPr/>
        </p:nvSpPr>
        <p:spPr>
          <a:xfrm rot="5400000">
            <a:off x="5106627" y="2914225"/>
            <a:ext cx="11503742" cy="3428998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48626975-C0C3-43E1-81FF-5723FD5B24B2}"/>
              </a:ext>
            </a:extLst>
          </p:cNvPr>
          <p:cNvSpPr/>
          <p:nvPr/>
        </p:nvSpPr>
        <p:spPr>
          <a:xfrm rot="10800000">
            <a:off x="-2449" y="6857999"/>
            <a:ext cx="11503742" cy="2991375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BD8A97DF-B352-4DE0-8FF3-AA5F061DAC66}"/>
              </a:ext>
            </a:extLst>
          </p:cNvPr>
          <p:cNvSpPr/>
          <p:nvPr/>
        </p:nvSpPr>
        <p:spPr>
          <a:xfrm>
            <a:off x="-2452" y="2565985"/>
            <a:ext cx="9146451" cy="1715802"/>
          </a:xfrm>
          <a:prstGeom prst="rect">
            <a:avLst/>
          </a:prstGeom>
          <a:solidFill>
            <a:schemeClr val="bg1">
              <a:alpha val="7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11F677-51E8-43A8-90D5-A0AC4573BD94}"/>
              </a:ext>
            </a:extLst>
          </p:cNvPr>
          <p:cNvSpPr txBox="1"/>
          <p:nvPr/>
        </p:nvSpPr>
        <p:spPr>
          <a:xfrm>
            <a:off x="3425069" y="2694567"/>
            <a:ext cx="3275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설비 물량 적산</a:t>
            </a:r>
            <a:endParaRPr lang="en-US" altLang="ko-K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A3EA2D-C791-4228-8ECA-3EC12657FC2F}"/>
              </a:ext>
            </a:extLst>
          </p:cNvPr>
          <p:cNvSpPr txBox="1"/>
          <p:nvPr/>
        </p:nvSpPr>
        <p:spPr>
          <a:xfrm>
            <a:off x="2833341" y="3081458"/>
            <a:ext cx="38676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ERECT</a:t>
            </a:r>
            <a:r>
              <a:rPr lang="en-US" altLang="ko-K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-M</a:t>
            </a:r>
            <a:endParaRPr lang="ko-KR" alt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927911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>
            <a:extLst>
              <a:ext uri="{FF2B5EF4-FFF2-40B4-BE49-F238E27FC236}">
                <a16:creationId xmlns:a16="http://schemas.microsoft.com/office/drawing/2014/main" id="{5A327B4E-8289-41FC-9944-26F60E7B90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75"/>
          <a:stretch/>
        </p:blipFill>
        <p:spPr>
          <a:xfrm>
            <a:off x="-1136069" y="-714823"/>
            <a:ext cx="5734703" cy="8287644"/>
          </a:xfrm>
          <a:prstGeom prst="ellipse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5D3A10F6-2494-4E77-93E6-A565F07F77B3}"/>
              </a:ext>
            </a:extLst>
          </p:cNvPr>
          <p:cNvSpPr/>
          <p:nvPr/>
        </p:nvSpPr>
        <p:spPr>
          <a:xfrm>
            <a:off x="-24684" y="-6346"/>
            <a:ext cx="6880236" cy="687069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ECCE702-74C2-4DF2-9068-2A9C89266FC5}"/>
              </a:ext>
            </a:extLst>
          </p:cNvPr>
          <p:cNvSpPr/>
          <p:nvPr/>
        </p:nvSpPr>
        <p:spPr>
          <a:xfrm rot="16200000">
            <a:off x="-7921756" y="3581989"/>
            <a:ext cx="11503742" cy="4339770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FAB10EA-6258-4BBF-91F2-D7325A0BDF15}"/>
              </a:ext>
            </a:extLst>
          </p:cNvPr>
          <p:cNvSpPr/>
          <p:nvPr/>
        </p:nvSpPr>
        <p:spPr>
          <a:xfrm>
            <a:off x="-467539" y="-3335080"/>
            <a:ext cx="13055503" cy="3328734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48626975-C0C3-43E1-81FF-5723FD5B24B2}"/>
              </a:ext>
            </a:extLst>
          </p:cNvPr>
          <p:cNvSpPr/>
          <p:nvPr/>
        </p:nvSpPr>
        <p:spPr>
          <a:xfrm rot="10800000">
            <a:off x="-2449" y="6857999"/>
            <a:ext cx="11503742" cy="2991375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2937CE-3A4F-45D7-B209-2E43B4FB3215}"/>
              </a:ext>
            </a:extLst>
          </p:cNvPr>
          <p:cNvSpPr txBox="1"/>
          <p:nvPr/>
        </p:nvSpPr>
        <p:spPr>
          <a:xfrm>
            <a:off x="117585" y="1454745"/>
            <a:ext cx="4580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C00000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설비 물량 산출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95014E-1B0C-41F8-87F6-B496CD66DD41}"/>
              </a:ext>
            </a:extLst>
          </p:cNvPr>
          <p:cNvSpPr txBox="1"/>
          <p:nvPr/>
        </p:nvSpPr>
        <p:spPr>
          <a:xfrm>
            <a:off x="117583" y="1870711"/>
            <a:ext cx="5235929" cy="952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·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배관 및 부속의 </a:t>
            </a:r>
            <a:r>
              <a:rPr lang="ko-KR" altLang="en-US" sz="1300" dirty="0" err="1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관경을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 정확하게 인식하여 길이 산출</a:t>
            </a:r>
            <a:endParaRPr lang="en-US" altLang="ko-KR" sz="1300" dirty="0"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·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용접 등 부속 자재 자동 산출과 종류 사이즈 길이만으로 </a:t>
            </a:r>
            <a:r>
              <a:rPr lang="ko-KR" altLang="en-US" sz="1300" dirty="0" err="1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덕트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 산출</a:t>
            </a:r>
          </a:p>
          <a:p>
            <a:pPr>
              <a:lnSpc>
                <a:spcPct val="150000"/>
              </a:lnSpc>
            </a:pPr>
            <a:endParaRPr lang="ko-KR" altLang="en-US" sz="1300" dirty="0"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CD220F-9971-4DFD-9517-22430EC7756F}"/>
              </a:ext>
            </a:extLst>
          </p:cNvPr>
          <p:cNvSpPr txBox="1"/>
          <p:nvPr/>
        </p:nvSpPr>
        <p:spPr>
          <a:xfrm>
            <a:off x="-24685" y="391512"/>
            <a:ext cx="4072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 </a:t>
            </a:r>
            <a:r>
              <a:rPr lang="en-US" altLang="ko-K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ERECT</a:t>
            </a:r>
            <a:r>
              <a:rPr lang="en-US" altLang="ko-K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-M</a:t>
            </a:r>
            <a:endParaRPr lang="ko-KR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E2F148-0279-4DE4-94C0-6CC396113B3A}"/>
              </a:ext>
            </a:extLst>
          </p:cNvPr>
          <p:cNvSpPr txBox="1"/>
          <p:nvPr/>
        </p:nvSpPr>
        <p:spPr>
          <a:xfrm>
            <a:off x="226795" y="125851"/>
            <a:ext cx="3275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설비 물량 적산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id="{819F3255-547B-4CF2-9D78-538169E31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730" y="2925708"/>
            <a:ext cx="3424429" cy="32678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36662733-E9F9-44B7-A04E-4DE40D97B2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201"/>
          <a:stretch/>
        </p:blipFill>
        <p:spPr>
          <a:xfrm>
            <a:off x="4863467" y="3129176"/>
            <a:ext cx="3604294" cy="17714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A0FFFF99-C905-438E-8007-FD126D274E1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160" r="531" b="3365"/>
          <a:stretch/>
        </p:blipFill>
        <p:spPr>
          <a:xfrm>
            <a:off x="4863467" y="4851828"/>
            <a:ext cx="3604294" cy="12500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95064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>
            <a:extLst>
              <a:ext uri="{FF2B5EF4-FFF2-40B4-BE49-F238E27FC236}">
                <a16:creationId xmlns:a16="http://schemas.microsoft.com/office/drawing/2014/main" id="{5A327B4E-8289-41FC-9944-26F60E7B90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75"/>
          <a:stretch/>
        </p:blipFill>
        <p:spPr>
          <a:xfrm>
            <a:off x="-1136069" y="-714823"/>
            <a:ext cx="5734703" cy="8287644"/>
          </a:xfrm>
          <a:prstGeom prst="ellipse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5D3A10F6-2494-4E77-93E6-A565F07F77B3}"/>
              </a:ext>
            </a:extLst>
          </p:cNvPr>
          <p:cNvSpPr/>
          <p:nvPr/>
        </p:nvSpPr>
        <p:spPr>
          <a:xfrm>
            <a:off x="-24684" y="-6346"/>
            <a:ext cx="6880236" cy="687069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ECCE702-74C2-4DF2-9068-2A9C89266FC5}"/>
              </a:ext>
            </a:extLst>
          </p:cNvPr>
          <p:cNvSpPr/>
          <p:nvPr/>
        </p:nvSpPr>
        <p:spPr>
          <a:xfrm rot="16200000">
            <a:off x="-7921756" y="3581989"/>
            <a:ext cx="11503742" cy="4339770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FAB10EA-6258-4BBF-91F2-D7325A0BDF15}"/>
              </a:ext>
            </a:extLst>
          </p:cNvPr>
          <p:cNvSpPr/>
          <p:nvPr/>
        </p:nvSpPr>
        <p:spPr>
          <a:xfrm>
            <a:off x="-467539" y="-3335080"/>
            <a:ext cx="13055503" cy="3328734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48626975-C0C3-43E1-81FF-5723FD5B24B2}"/>
              </a:ext>
            </a:extLst>
          </p:cNvPr>
          <p:cNvSpPr/>
          <p:nvPr/>
        </p:nvSpPr>
        <p:spPr>
          <a:xfrm rot="10800000">
            <a:off x="-2449" y="6857999"/>
            <a:ext cx="11503742" cy="2991375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4E337BA-BEF4-4088-83B4-57301A667D98}"/>
              </a:ext>
            </a:extLst>
          </p:cNvPr>
          <p:cNvSpPr txBox="1"/>
          <p:nvPr/>
        </p:nvSpPr>
        <p:spPr>
          <a:xfrm>
            <a:off x="112013" y="1457329"/>
            <a:ext cx="2481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C00000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자동화된 작업 환경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CD220F-9971-4DFD-9517-22430EC7756F}"/>
              </a:ext>
            </a:extLst>
          </p:cNvPr>
          <p:cNvSpPr txBox="1"/>
          <p:nvPr/>
        </p:nvSpPr>
        <p:spPr>
          <a:xfrm>
            <a:off x="-24685" y="391512"/>
            <a:ext cx="4072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 </a:t>
            </a:r>
            <a:r>
              <a:rPr lang="en-US" altLang="ko-K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ERECT</a:t>
            </a:r>
            <a:r>
              <a:rPr lang="en-US" altLang="ko-K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-M</a:t>
            </a:r>
            <a:endParaRPr lang="ko-KR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E2F148-0279-4DE4-94C0-6CC396113B3A}"/>
              </a:ext>
            </a:extLst>
          </p:cNvPr>
          <p:cNvSpPr txBox="1"/>
          <p:nvPr/>
        </p:nvSpPr>
        <p:spPr>
          <a:xfrm>
            <a:off x="226795" y="125851"/>
            <a:ext cx="3275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설비 물량 적산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427A916-868C-4E35-AE7F-8B9D2AACCAAD}"/>
              </a:ext>
            </a:extLst>
          </p:cNvPr>
          <p:cNvSpPr txBox="1"/>
          <p:nvPr/>
        </p:nvSpPr>
        <p:spPr>
          <a:xfrm>
            <a:off x="112013" y="1860223"/>
            <a:ext cx="5853358" cy="1253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·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해당 배관의 산출 위치를 도면에 표시하여 즉각적인 시각적 피드백 </a:t>
            </a:r>
            <a:endParaRPr lang="en-US" altLang="ko-KR" sz="1300" dirty="0"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·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계약 물량 기준으로 기성 청구와 설계변경내역 자동 작성</a:t>
            </a:r>
            <a:endParaRPr lang="en-US" altLang="ko-KR" sz="1300" dirty="0"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·</a:t>
            </a:r>
            <a:r>
              <a:rPr lang="ko-KR" altLang="en-US" sz="1300" dirty="0" err="1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덕트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 산출 </a:t>
            </a:r>
            <a:r>
              <a:rPr lang="ko-KR" altLang="en-US" sz="130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시 디퓨저</a:t>
            </a:r>
            <a:r>
              <a:rPr lang="en-US" altLang="ko-KR" sz="130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, 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그릴 등 산출된 면적에 따른 인건비 자동 적용</a:t>
            </a:r>
          </a:p>
          <a:p>
            <a:pPr>
              <a:lnSpc>
                <a:spcPct val="150000"/>
              </a:lnSpc>
            </a:pPr>
            <a:endParaRPr lang="ko-KR" altLang="en-US" sz="1300" dirty="0"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</p:txBody>
      </p:sp>
      <p:pic>
        <p:nvPicPr>
          <p:cNvPr id="33" name="그림 32">
            <a:extLst>
              <a:ext uri="{FF2B5EF4-FFF2-40B4-BE49-F238E27FC236}">
                <a16:creationId xmlns:a16="http://schemas.microsoft.com/office/drawing/2014/main" id="{921FEFAC-F7AE-484A-BB00-3F75F28171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0" t="1739" r="6873" b="8664"/>
          <a:stretch/>
        </p:blipFill>
        <p:spPr>
          <a:xfrm>
            <a:off x="1001481" y="3085935"/>
            <a:ext cx="3234947" cy="30324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1CD1C220-4E68-424B-A154-6F6C95048B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9710" y="3092095"/>
            <a:ext cx="3258208" cy="30324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08579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>
            <a:extLst>
              <a:ext uri="{FF2B5EF4-FFF2-40B4-BE49-F238E27FC236}">
                <a16:creationId xmlns:a16="http://schemas.microsoft.com/office/drawing/2014/main" id="{5A327B4E-8289-41FC-9944-26F60E7B90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75"/>
          <a:stretch/>
        </p:blipFill>
        <p:spPr>
          <a:xfrm>
            <a:off x="-1136069" y="-714823"/>
            <a:ext cx="5734703" cy="8287644"/>
          </a:xfrm>
          <a:prstGeom prst="ellipse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5D3A10F6-2494-4E77-93E6-A565F07F77B3}"/>
              </a:ext>
            </a:extLst>
          </p:cNvPr>
          <p:cNvSpPr/>
          <p:nvPr/>
        </p:nvSpPr>
        <p:spPr>
          <a:xfrm>
            <a:off x="-24684" y="-6346"/>
            <a:ext cx="6880236" cy="687069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ECCE702-74C2-4DF2-9068-2A9C89266FC5}"/>
              </a:ext>
            </a:extLst>
          </p:cNvPr>
          <p:cNvSpPr/>
          <p:nvPr/>
        </p:nvSpPr>
        <p:spPr>
          <a:xfrm rot="16200000">
            <a:off x="-7921756" y="3581989"/>
            <a:ext cx="11503742" cy="4339770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FAB10EA-6258-4BBF-91F2-D7325A0BDF15}"/>
              </a:ext>
            </a:extLst>
          </p:cNvPr>
          <p:cNvSpPr/>
          <p:nvPr/>
        </p:nvSpPr>
        <p:spPr>
          <a:xfrm>
            <a:off x="-467539" y="-3335080"/>
            <a:ext cx="13055503" cy="3328734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48626975-C0C3-43E1-81FF-5723FD5B24B2}"/>
              </a:ext>
            </a:extLst>
          </p:cNvPr>
          <p:cNvSpPr/>
          <p:nvPr/>
        </p:nvSpPr>
        <p:spPr>
          <a:xfrm rot="10800000">
            <a:off x="-2449" y="6857999"/>
            <a:ext cx="11503742" cy="2991375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2937CE-3A4F-45D7-B209-2E43B4FB3215}"/>
              </a:ext>
            </a:extLst>
          </p:cNvPr>
          <p:cNvSpPr txBox="1"/>
          <p:nvPr/>
        </p:nvSpPr>
        <p:spPr>
          <a:xfrm>
            <a:off x="117585" y="1489580"/>
            <a:ext cx="4580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C00000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일람표 추출 및 작성</a:t>
            </a:r>
            <a:r>
              <a:rPr lang="en-US" altLang="ko-KR" sz="2000" b="1" dirty="0">
                <a:solidFill>
                  <a:srgbClr val="C00000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	</a:t>
            </a:r>
            <a:endParaRPr lang="ko-KR" altLang="en-US" sz="2000" b="1" dirty="0">
              <a:solidFill>
                <a:srgbClr val="C00000"/>
              </a:solidFill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95014E-1B0C-41F8-87F6-B496CD66DD41}"/>
              </a:ext>
            </a:extLst>
          </p:cNvPr>
          <p:cNvSpPr txBox="1"/>
          <p:nvPr/>
        </p:nvSpPr>
        <p:spPr>
          <a:xfrm>
            <a:off x="117583" y="1896837"/>
            <a:ext cx="5235929" cy="1253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·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작업이 완료된 도면에서 일람표 추출하여 활용 가능</a:t>
            </a:r>
            <a:endParaRPr lang="en-US" altLang="ko-KR" sz="1300" dirty="0"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·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일람표 작성으로 작업된 내용을 편리하게 활용이 가능</a:t>
            </a:r>
          </a:p>
          <a:p>
            <a:pPr>
              <a:lnSpc>
                <a:spcPct val="150000"/>
              </a:lnSpc>
            </a:pPr>
            <a:endParaRPr lang="en-US" altLang="ko-KR" sz="1300" dirty="0"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  <a:p>
            <a:pPr>
              <a:lnSpc>
                <a:spcPct val="150000"/>
              </a:lnSpc>
            </a:pPr>
            <a:endParaRPr lang="ko-KR" altLang="en-US" sz="1300" dirty="0"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CD220F-9971-4DFD-9517-22430EC7756F}"/>
              </a:ext>
            </a:extLst>
          </p:cNvPr>
          <p:cNvSpPr txBox="1"/>
          <p:nvPr/>
        </p:nvSpPr>
        <p:spPr>
          <a:xfrm>
            <a:off x="-24685" y="391512"/>
            <a:ext cx="4072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 </a:t>
            </a:r>
            <a:r>
              <a:rPr lang="en-US" altLang="ko-K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ERECT</a:t>
            </a:r>
            <a:r>
              <a:rPr lang="en-US" altLang="ko-K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-M</a:t>
            </a:r>
            <a:endParaRPr lang="ko-KR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E2F148-0279-4DE4-94C0-6CC396113B3A}"/>
              </a:ext>
            </a:extLst>
          </p:cNvPr>
          <p:cNvSpPr txBox="1"/>
          <p:nvPr/>
        </p:nvSpPr>
        <p:spPr>
          <a:xfrm>
            <a:off x="226795" y="125851"/>
            <a:ext cx="3275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설비 물량 적산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2693EE87-16A5-4BDF-937C-4CB1A2036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858" y="2973348"/>
            <a:ext cx="3328335" cy="31761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843A536E-800D-4288-9B31-23914A2481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909" y="2213719"/>
            <a:ext cx="2866213" cy="30401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F6F52819-66C8-442C-BBFC-3CF012F395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0997" y="4237364"/>
            <a:ext cx="2544419" cy="23815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" name="화살표: 왼쪽으로 구부러짐 23">
            <a:extLst>
              <a:ext uri="{FF2B5EF4-FFF2-40B4-BE49-F238E27FC236}">
                <a16:creationId xmlns:a16="http://schemas.microsoft.com/office/drawing/2014/main" id="{118761C2-FB35-4B95-BCB6-FCB6E5405983}"/>
              </a:ext>
            </a:extLst>
          </p:cNvPr>
          <p:cNvSpPr/>
          <p:nvPr/>
        </p:nvSpPr>
        <p:spPr>
          <a:xfrm rot="7706851" flipV="1">
            <a:off x="12628650" y="3242598"/>
            <a:ext cx="412271" cy="899059"/>
          </a:xfrm>
          <a:prstGeom prst="curvedLeftArrow">
            <a:avLst>
              <a:gd name="adj1" fmla="val 25000"/>
              <a:gd name="adj2" fmla="val 50000"/>
              <a:gd name="adj3" fmla="val 52692"/>
            </a:avLst>
          </a:prstGeom>
          <a:solidFill>
            <a:srgbClr val="005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05671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>
            <a:extLst>
              <a:ext uri="{FF2B5EF4-FFF2-40B4-BE49-F238E27FC236}">
                <a16:creationId xmlns:a16="http://schemas.microsoft.com/office/drawing/2014/main" id="{5A327B4E-8289-41FC-9944-26F60E7B90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75"/>
          <a:stretch/>
        </p:blipFill>
        <p:spPr>
          <a:xfrm>
            <a:off x="-1136069" y="-714823"/>
            <a:ext cx="5734703" cy="8287644"/>
          </a:xfrm>
          <a:prstGeom prst="ellipse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5D3A10F6-2494-4E77-93E6-A565F07F77B3}"/>
              </a:ext>
            </a:extLst>
          </p:cNvPr>
          <p:cNvSpPr/>
          <p:nvPr/>
        </p:nvSpPr>
        <p:spPr>
          <a:xfrm>
            <a:off x="-24684" y="-6346"/>
            <a:ext cx="6880236" cy="687069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ECCE702-74C2-4DF2-9068-2A9C89266FC5}"/>
              </a:ext>
            </a:extLst>
          </p:cNvPr>
          <p:cNvSpPr/>
          <p:nvPr/>
        </p:nvSpPr>
        <p:spPr>
          <a:xfrm rot="16200000">
            <a:off x="-7921756" y="3581989"/>
            <a:ext cx="11503742" cy="4339770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FAB10EA-6258-4BBF-91F2-D7325A0BDF15}"/>
              </a:ext>
            </a:extLst>
          </p:cNvPr>
          <p:cNvSpPr/>
          <p:nvPr/>
        </p:nvSpPr>
        <p:spPr>
          <a:xfrm>
            <a:off x="-467539" y="-3335080"/>
            <a:ext cx="13055503" cy="3328734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48626975-C0C3-43E1-81FF-5723FD5B24B2}"/>
              </a:ext>
            </a:extLst>
          </p:cNvPr>
          <p:cNvSpPr/>
          <p:nvPr/>
        </p:nvSpPr>
        <p:spPr>
          <a:xfrm rot="10800000">
            <a:off x="-2449" y="6857999"/>
            <a:ext cx="11503742" cy="2991375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4E337BA-BEF4-4088-83B4-57301A667D98}"/>
              </a:ext>
            </a:extLst>
          </p:cNvPr>
          <p:cNvSpPr txBox="1"/>
          <p:nvPr/>
        </p:nvSpPr>
        <p:spPr>
          <a:xfrm>
            <a:off x="112013" y="1457324"/>
            <a:ext cx="3466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C00000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사용자 중심 작업 환경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CD220F-9971-4DFD-9517-22430EC7756F}"/>
              </a:ext>
            </a:extLst>
          </p:cNvPr>
          <p:cNvSpPr txBox="1"/>
          <p:nvPr/>
        </p:nvSpPr>
        <p:spPr>
          <a:xfrm>
            <a:off x="-24685" y="391512"/>
            <a:ext cx="4072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 </a:t>
            </a:r>
            <a:r>
              <a:rPr lang="en-US" altLang="ko-K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ERECT</a:t>
            </a:r>
            <a:r>
              <a:rPr lang="en-US" altLang="ko-K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-M</a:t>
            </a:r>
            <a:endParaRPr lang="ko-KR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E2F148-0279-4DE4-94C0-6CC396113B3A}"/>
              </a:ext>
            </a:extLst>
          </p:cNvPr>
          <p:cNvSpPr txBox="1"/>
          <p:nvPr/>
        </p:nvSpPr>
        <p:spPr>
          <a:xfrm>
            <a:off x="226795" y="125851"/>
            <a:ext cx="3275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설비 물량 적산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901257A0-879F-42FC-BCBE-E0C26D874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967" y="2729192"/>
            <a:ext cx="7020066" cy="17630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9F59DA88-D476-46F1-A51D-A4DB2084D8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980" y="5026073"/>
            <a:ext cx="7020065" cy="12466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2427A916-868C-4E35-AE7F-8B9D2AACCAAD}"/>
              </a:ext>
            </a:extLst>
          </p:cNvPr>
          <p:cNvSpPr txBox="1"/>
          <p:nvPr/>
        </p:nvSpPr>
        <p:spPr>
          <a:xfrm>
            <a:off x="112013" y="1929890"/>
            <a:ext cx="5498822" cy="520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·</a:t>
            </a:r>
            <a:r>
              <a:rPr lang="ko-KR" altLang="en-US" sz="1300" dirty="0" err="1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덕트의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 </a:t>
            </a:r>
            <a:r>
              <a:rPr lang="ko-KR" altLang="en-US" sz="130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종류와 사이즈</a:t>
            </a:r>
            <a:r>
              <a:rPr lang="en-US" altLang="ko-KR" sz="130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, 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길이 입력만으로 간단한 </a:t>
            </a:r>
            <a:r>
              <a:rPr lang="ko-KR" altLang="en-US" sz="1300" dirty="0" err="1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덕트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 산출</a:t>
            </a:r>
            <a:endParaRPr lang="en-US" altLang="ko-KR" sz="1300" dirty="0"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  <a:p>
            <a:pPr>
              <a:lnSpc>
                <a:spcPct val="110000"/>
              </a:lnSpc>
            </a:pPr>
            <a:endParaRPr lang="ko-KR" altLang="en-US" sz="1300" dirty="0"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</p:txBody>
      </p:sp>
      <p:sp>
        <p:nvSpPr>
          <p:cNvPr id="24" name="화살표: 왼쪽으로 구부러짐 23">
            <a:extLst>
              <a:ext uri="{FF2B5EF4-FFF2-40B4-BE49-F238E27FC236}">
                <a16:creationId xmlns:a16="http://schemas.microsoft.com/office/drawing/2014/main" id="{118761C2-FB35-4B95-BCB6-FCB6E5405983}"/>
              </a:ext>
            </a:extLst>
          </p:cNvPr>
          <p:cNvSpPr/>
          <p:nvPr/>
        </p:nvSpPr>
        <p:spPr>
          <a:xfrm rot="7706851" flipV="1">
            <a:off x="12628650" y="3242598"/>
            <a:ext cx="412271" cy="899059"/>
          </a:xfrm>
          <a:prstGeom prst="curvedLeftArrow">
            <a:avLst>
              <a:gd name="adj1" fmla="val 25000"/>
              <a:gd name="adj2" fmla="val 50000"/>
              <a:gd name="adj3" fmla="val 52692"/>
            </a:avLst>
          </a:prstGeom>
          <a:solidFill>
            <a:srgbClr val="005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  <p:sp>
        <p:nvSpPr>
          <p:cNvPr id="25" name="오른쪽 화살표 10">
            <a:extLst>
              <a:ext uri="{FF2B5EF4-FFF2-40B4-BE49-F238E27FC236}">
                <a16:creationId xmlns:a16="http://schemas.microsoft.com/office/drawing/2014/main" id="{3B23B861-8231-48A6-9102-B0C98E276F78}"/>
              </a:ext>
            </a:extLst>
          </p:cNvPr>
          <p:cNvSpPr/>
          <p:nvPr/>
        </p:nvSpPr>
        <p:spPr bwMode="auto">
          <a:xfrm rot="5400000">
            <a:off x="4409076" y="4635383"/>
            <a:ext cx="239871" cy="271795"/>
          </a:xfrm>
          <a:prstGeom prst="rightArrow">
            <a:avLst/>
          </a:prstGeom>
          <a:solidFill>
            <a:srgbClr val="336C80"/>
          </a:solidFill>
          <a:ln>
            <a:solidFill>
              <a:srgbClr val="336C8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flatTx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2729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8C6B5178-0AD3-44E0-94D8-B44714EFD5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6399" y="0"/>
            <a:ext cx="10312554" cy="6874348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5D3A10F6-2494-4E77-93E6-A565F07F77B3}"/>
              </a:ext>
            </a:extLst>
          </p:cNvPr>
          <p:cNvSpPr/>
          <p:nvPr/>
        </p:nvSpPr>
        <p:spPr>
          <a:xfrm>
            <a:off x="-2452" y="-15340"/>
            <a:ext cx="9146450" cy="6868225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ECCE702-74C2-4DF2-9068-2A9C89266FC5}"/>
              </a:ext>
            </a:extLst>
          </p:cNvPr>
          <p:cNvSpPr/>
          <p:nvPr/>
        </p:nvSpPr>
        <p:spPr>
          <a:xfrm rot="16200000">
            <a:off x="-7921756" y="3581989"/>
            <a:ext cx="11503742" cy="4339770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FAB10EA-6258-4BBF-91F2-D7325A0BDF15}"/>
              </a:ext>
            </a:extLst>
          </p:cNvPr>
          <p:cNvSpPr/>
          <p:nvPr/>
        </p:nvSpPr>
        <p:spPr>
          <a:xfrm>
            <a:off x="-482505" y="-2438400"/>
            <a:ext cx="13055503" cy="2438401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C9E593A7-0072-4105-8BCA-54670A42D316}"/>
              </a:ext>
            </a:extLst>
          </p:cNvPr>
          <p:cNvSpPr/>
          <p:nvPr/>
        </p:nvSpPr>
        <p:spPr>
          <a:xfrm rot="5400000">
            <a:off x="5106627" y="2914225"/>
            <a:ext cx="11503742" cy="3428998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48626975-C0C3-43E1-81FF-5723FD5B24B2}"/>
              </a:ext>
            </a:extLst>
          </p:cNvPr>
          <p:cNvSpPr/>
          <p:nvPr/>
        </p:nvSpPr>
        <p:spPr>
          <a:xfrm rot="10800000">
            <a:off x="-2449" y="6857999"/>
            <a:ext cx="11503742" cy="2991375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97F233E4-E82C-49D4-BDA3-FD8307133582}"/>
              </a:ext>
            </a:extLst>
          </p:cNvPr>
          <p:cNvSpPr/>
          <p:nvPr/>
        </p:nvSpPr>
        <p:spPr>
          <a:xfrm>
            <a:off x="-2450" y="2560872"/>
            <a:ext cx="9146450" cy="1715802"/>
          </a:xfrm>
          <a:prstGeom prst="rect">
            <a:avLst/>
          </a:prstGeom>
          <a:solidFill>
            <a:schemeClr val="bg1">
              <a:alpha val="7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F48ECE-6F74-488F-855C-844AC183A89E}"/>
              </a:ext>
            </a:extLst>
          </p:cNvPr>
          <p:cNvSpPr txBox="1"/>
          <p:nvPr/>
        </p:nvSpPr>
        <p:spPr>
          <a:xfrm>
            <a:off x="0" y="2641613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전기 설계 프로그램</a:t>
            </a:r>
            <a:endParaRPr lang="en-US" altLang="ko-K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9051C7-30FC-46C1-9751-EC2440EB9E93}"/>
              </a:ext>
            </a:extLst>
          </p:cNvPr>
          <p:cNvSpPr txBox="1"/>
          <p:nvPr/>
        </p:nvSpPr>
        <p:spPr>
          <a:xfrm>
            <a:off x="-2452" y="3120589"/>
            <a:ext cx="9146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ASEL-Draw</a:t>
            </a:r>
            <a:endParaRPr lang="ko-KR" alt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782116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>
            <a:extLst>
              <a:ext uri="{FF2B5EF4-FFF2-40B4-BE49-F238E27FC236}">
                <a16:creationId xmlns:a16="http://schemas.microsoft.com/office/drawing/2014/main" id="{D4643113-88E4-4FA0-9145-B7C9836FC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50" y="-6347"/>
            <a:ext cx="8062392" cy="6885325"/>
          </a:xfrm>
          <a:prstGeom prst="rect">
            <a:avLst/>
          </a:prstGeom>
        </p:spPr>
      </p:pic>
      <p:sp>
        <p:nvSpPr>
          <p:cNvPr id="10" name="직각 삼각형 9">
            <a:extLst>
              <a:ext uri="{FF2B5EF4-FFF2-40B4-BE49-F238E27FC236}">
                <a16:creationId xmlns:a16="http://schemas.microsoft.com/office/drawing/2014/main" id="{0A3A003F-3355-4F0F-8F69-CD82AD52E3E2}"/>
              </a:ext>
            </a:extLst>
          </p:cNvPr>
          <p:cNvSpPr/>
          <p:nvPr/>
        </p:nvSpPr>
        <p:spPr>
          <a:xfrm rot="10800000" flipH="1">
            <a:off x="0" y="-57150"/>
            <a:ext cx="7806712" cy="964950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5D3A10F6-2494-4E77-93E6-A565F07F77B3}"/>
              </a:ext>
            </a:extLst>
          </p:cNvPr>
          <p:cNvSpPr/>
          <p:nvPr/>
        </p:nvSpPr>
        <p:spPr>
          <a:xfrm>
            <a:off x="235005" y="-27326"/>
            <a:ext cx="8926585" cy="690630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ECCE702-74C2-4DF2-9068-2A9C89266FC5}"/>
              </a:ext>
            </a:extLst>
          </p:cNvPr>
          <p:cNvSpPr/>
          <p:nvPr/>
        </p:nvSpPr>
        <p:spPr>
          <a:xfrm rot="16200000">
            <a:off x="-7911850" y="3157777"/>
            <a:ext cx="11598995" cy="4339770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48626975-C0C3-43E1-81FF-5723FD5B24B2}"/>
              </a:ext>
            </a:extLst>
          </p:cNvPr>
          <p:cNvSpPr/>
          <p:nvPr/>
        </p:nvSpPr>
        <p:spPr>
          <a:xfrm rot="10800000">
            <a:off x="-578125" y="6877797"/>
            <a:ext cx="12060082" cy="2991375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2937CE-3A4F-45D7-B209-2E43B4FB3215}"/>
              </a:ext>
            </a:extLst>
          </p:cNvPr>
          <p:cNvSpPr txBox="1"/>
          <p:nvPr/>
        </p:nvSpPr>
        <p:spPr>
          <a:xfrm>
            <a:off x="117585" y="1330638"/>
            <a:ext cx="4580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C00000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전기 도면 제도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95014E-1B0C-41F8-87F6-B496CD66DD41}"/>
              </a:ext>
            </a:extLst>
          </p:cNvPr>
          <p:cNvSpPr txBox="1"/>
          <p:nvPr/>
        </p:nvSpPr>
        <p:spPr>
          <a:xfrm>
            <a:off x="117583" y="1737898"/>
            <a:ext cx="5235929" cy="96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·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사용자가 원하는 심볼</a:t>
            </a:r>
            <a:r>
              <a:rPr lang="en-US" altLang="ko-KR" sz="105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(</a:t>
            </a:r>
            <a:r>
              <a:rPr lang="ko-KR" altLang="en-US" sz="105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배선</a:t>
            </a:r>
            <a:r>
              <a:rPr lang="en-US" altLang="ko-KR" sz="105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,</a:t>
            </a:r>
            <a:r>
              <a:rPr lang="ko-KR" altLang="en-US" sz="105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기구</a:t>
            </a:r>
            <a:r>
              <a:rPr lang="en-US" altLang="ko-KR" sz="105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)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을 직접 등록하여 사용 및 관리가 가능</a:t>
            </a:r>
            <a:endParaRPr lang="en-US" altLang="ko-KR" sz="1300" dirty="0"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·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등기구를 삽입할 범위와 개수를 지정하면 정확하게 삽입</a:t>
            </a:r>
            <a:endParaRPr lang="en-US" altLang="ko-KR" sz="1300" dirty="0"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·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간편한 동작으로도 완벽하게 그려지는 배선도</a:t>
            </a:r>
            <a:r>
              <a:rPr lang="en-US" altLang="ko-KR" sz="105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(</a:t>
            </a:r>
            <a:r>
              <a:rPr lang="ko-KR" altLang="en-US" sz="105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직선</a:t>
            </a:r>
            <a:r>
              <a:rPr lang="en-US" altLang="ko-KR" sz="105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, </a:t>
            </a:r>
            <a:r>
              <a:rPr lang="ko-KR" altLang="en-US" sz="105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직각</a:t>
            </a:r>
            <a:r>
              <a:rPr lang="en-US" altLang="ko-KR" sz="105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, </a:t>
            </a:r>
            <a:r>
              <a:rPr lang="ko-KR" altLang="en-US" sz="105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사선 등</a:t>
            </a:r>
            <a:r>
              <a:rPr lang="en-US" altLang="ko-KR" sz="105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)</a:t>
            </a:r>
            <a:endParaRPr lang="ko-KR" altLang="en-US" sz="1300" dirty="0"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CD220F-9971-4DFD-9517-22430EC7756F}"/>
              </a:ext>
            </a:extLst>
          </p:cNvPr>
          <p:cNvSpPr txBox="1"/>
          <p:nvPr/>
        </p:nvSpPr>
        <p:spPr>
          <a:xfrm>
            <a:off x="-24685" y="391512"/>
            <a:ext cx="41823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 </a:t>
            </a:r>
            <a:r>
              <a:rPr lang="en-US" altLang="ko-K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ASEL-Draw</a:t>
            </a:r>
            <a:endParaRPr lang="ko-KR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E2F148-0279-4DE4-94C0-6CC396113B3A}"/>
              </a:ext>
            </a:extLst>
          </p:cNvPr>
          <p:cNvSpPr txBox="1"/>
          <p:nvPr/>
        </p:nvSpPr>
        <p:spPr>
          <a:xfrm>
            <a:off x="226795" y="125851"/>
            <a:ext cx="3275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전기 설계 프로그램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FAB10EA-6258-4BBF-91F2-D7325A0BDF15}"/>
              </a:ext>
            </a:extLst>
          </p:cNvPr>
          <p:cNvSpPr/>
          <p:nvPr/>
        </p:nvSpPr>
        <p:spPr>
          <a:xfrm>
            <a:off x="-467539" y="-3335080"/>
            <a:ext cx="13055503" cy="3328734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EE3F472E-E517-4681-BFED-E1CA0F93D4C8}"/>
              </a:ext>
            </a:extLst>
          </p:cNvPr>
          <p:cNvSpPr/>
          <p:nvPr/>
        </p:nvSpPr>
        <p:spPr>
          <a:xfrm rot="16200000">
            <a:off x="5524929" y="3200988"/>
            <a:ext cx="11598995" cy="4339770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 dirty="0"/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19253239-1B8B-4A0B-82B1-837FCA3EA5C1}"/>
              </a:ext>
            </a:extLst>
          </p:cNvPr>
          <p:cNvGrpSpPr/>
          <p:nvPr/>
        </p:nvGrpSpPr>
        <p:grpSpPr>
          <a:xfrm>
            <a:off x="6060212" y="3446813"/>
            <a:ext cx="350521" cy="350521"/>
            <a:chOff x="6243961" y="4101299"/>
            <a:chExt cx="350521" cy="350521"/>
          </a:xfrm>
        </p:grpSpPr>
        <p:sp>
          <p:nvSpPr>
            <p:cNvPr id="33" name="타원 32">
              <a:extLst>
                <a:ext uri="{FF2B5EF4-FFF2-40B4-BE49-F238E27FC236}">
                  <a16:creationId xmlns:a16="http://schemas.microsoft.com/office/drawing/2014/main" id="{A7147367-BD4F-47DD-B9AB-46A0041E0C6F}"/>
                </a:ext>
              </a:extLst>
            </p:cNvPr>
            <p:cNvSpPr/>
            <p:nvPr/>
          </p:nvSpPr>
          <p:spPr>
            <a:xfrm>
              <a:off x="6310161" y="4168140"/>
              <a:ext cx="220980" cy="22098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A6452CA9-DEA8-4245-9BF2-8B669F70E5B7}"/>
                </a:ext>
              </a:extLst>
            </p:cNvPr>
            <p:cNvSpPr/>
            <p:nvPr/>
          </p:nvSpPr>
          <p:spPr>
            <a:xfrm>
              <a:off x="6243961" y="4101299"/>
              <a:ext cx="350521" cy="35052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FE2A45F3-8E2A-4157-9AE6-999B072F12B2}"/>
              </a:ext>
            </a:extLst>
          </p:cNvPr>
          <p:cNvGrpSpPr/>
          <p:nvPr/>
        </p:nvGrpSpPr>
        <p:grpSpPr>
          <a:xfrm>
            <a:off x="6733545" y="3436315"/>
            <a:ext cx="350521" cy="350521"/>
            <a:chOff x="6243961" y="4101299"/>
            <a:chExt cx="350521" cy="350521"/>
          </a:xfrm>
        </p:grpSpPr>
        <p:sp>
          <p:nvSpPr>
            <p:cNvPr id="43" name="타원 42">
              <a:extLst>
                <a:ext uri="{FF2B5EF4-FFF2-40B4-BE49-F238E27FC236}">
                  <a16:creationId xmlns:a16="http://schemas.microsoft.com/office/drawing/2014/main" id="{6CD6F794-CA9D-4937-A384-4892C6C94998}"/>
                </a:ext>
              </a:extLst>
            </p:cNvPr>
            <p:cNvSpPr/>
            <p:nvPr/>
          </p:nvSpPr>
          <p:spPr>
            <a:xfrm>
              <a:off x="6310161" y="4168140"/>
              <a:ext cx="220980" cy="22098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4" name="타원 43">
              <a:extLst>
                <a:ext uri="{FF2B5EF4-FFF2-40B4-BE49-F238E27FC236}">
                  <a16:creationId xmlns:a16="http://schemas.microsoft.com/office/drawing/2014/main" id="{073CCDE2-20B8-467F-80FE-BC041C4B8016}"/>
                </a:ext>
              </a:extLst>
            </p:cNvPr>
            <p:cNvSpPr/>
            <p:nvPr/>
          </p:nvSpPr>
          <p:spPr>
            <a:xfrm>
              <a:off x="6243961" y="4101299"/>
              <a:ext cx="350521" cy="35052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1A811C88-4D5C-4CA2-BD0A-78A1E032E024}"/>
              </a:ext>
            </a:extLst>
          </p:cNvPr>
          <p:cNvGrpSpPr/>
          <p:nvPr/>
        </p:nvGrpSpPr>
        <p:grpSpPr>
          <a:xfrm>
            <a:off x="7406878" y="3425826"/>
            <a:ext cx="350521" cy="350521"/>
            <a:chOff x="6243961" y="4101299"/>
            <a:chExt cx="350521" cy="350521"/>
          </a:xfrm>
        </p:grpSpPr>
        <p:sp>
          <p:nvSpPr>
            <p:cNvPr id="47" name="타원 46">
              <a:extLst>
                <a:ext uri="{FF2B5EF4-FFF2-40B4-BE49-F238E27FC236}">
                  <a16:creationId xmlns:a16="http://schemas.microsoft.com/office/drawing/2014/main" id="{427074AA-BF77-4B43-946F-5A96CF33E82A}"/>
                </a:ext>
              </a:extLst>
            </p:cNvPr>
            <p:cNvSpPr/>
            <p:nvPr/>
          </p:nvSpPr>
          <p:spPr>
            <a:xfrm>
              <a:off x="6310161" y="4168140"/>
              <a:ext cx="220980" cy="22098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8" name="타원 47">
              <a:extLst>
                <a:ext uri="{FF2B5EF4-FFF2-40B4-BE49-F238E27FC236}">
                  <a16:creationId xmlns:a16="http://schemas.microsoft.com/office/drawing/2014/main" id="{A6F2E1A0-DADA-48C5-9F6B-601ECC72CE20}"/>
                </a:ext>
              </a:extLst>
            </p:cNvPr>
            <p:cNvSpPr/>
            <p:nvPr/>
          </p:nvSpPr>
          <p:spPr>
            <a:xfrm>
              <a:off x="6243961" y="4101299"/>
              <a:ext cx="350521" cy="35052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2397169F-4C16-4C31-9DF7-F129DC87322E}"/>
              </a:ext>
            </a:extLst>
          </p:cNvPr>
          <p:cNvGrpSpPr/>
          <p:nvPr/>
        </p:nvGrpSpPr>
        <p:grpSpPr>
          <a:xfrm>
            <a:off x="8054487" y="3425826"/>
            <a:ext cx="350521" cy="350521"/>
            <a:chOff x="6243961" y="4101299"/>
            <a:chExt cx="350521" cy="350521"/>
          </a:xfrm>
        </p:grpSpPr>
        <p:sp>
          <p:nvSpPr>
            <p:cNvPr id="50" name="타원 49">
              <a:extLst>
                <a:ext uri="{FF2B5EF4-FFF2-40B4-BE49-F238E27FC236}">
                  <a16:creationId xmlns:a16="http://schemas.microsoft.com/office/drawing/2014/main" id="{B2463779-AC10-4EB4-A6D6-125CF080C3C8}"/>
                </a:ext>
              </a:extLst>
            </p:cNvPr>
            <p:cNvSpPr/>
            <p:nvPr/>
          </p:nvSpPr>
          <p:spPr>
            <a:xfrm>
              <a:off x="6310161" y="4168140"/>
              <a:ext cx="220980" cy="22098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1" name="타원 50">
              <a:extLst>
                <a:ext uri="{FF2B5EF4-FFF2-40B4-BE49-F238E27FC236}">
                  <a16:creationId xmlns:a16="http://schemas.microsoft.com/office/drawing/2014/main" id="{9A80E387-352D-4BDE-A9AD-A2395370344B}"/>
                </a:ext>
              </a:extLst>
            </p:cNvPr>
            <p:cNvSpPr/>
            <p:nvPr/>
          </p:nvSpPr>
          <p:spPr>
            <a:xfrm>
              <a:off x="6243961" y="4101299"/>
              <a:ext cx="350521" cy="35052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769F8076-F352-4B47-89D4-3D04B35B417B}"/>
              </a:ext>
            </a:extLst>
          </p:cNvPr>
          <p:cNvSpPr/>
          <p:nvPr/>
        </p:nvSpPr>
        <p:spPr>
          <a:xfrm>
            <a:off x="647699" y="3166746"/>
            <a:ext cx="3509964" cy="2731098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3804BCE4-0A45-46A2-A159-1FDE9B762BCF}"/>
              </a:ext>
            </a:extLst>
          </p:cNvPr>
          <p:cNvGrpSpPr/>
          <p:nvPr/>
        </p:nvGrpSpPr>
        <p:grpSpPr>
          <a:xfrm>
            <a:off x="5385716" y="3446813"/>
            <a:ext cx="350521" cy="350521"/>
            <a:chOff x="6243961" y="4101299"/>
            <a:chExt cx="350521" cy="350521"/>
          </a:xfrm>
        </p:grpSpPr>
        <p:sp>
          <p:nvSpPr>
            <p:cNvPr id="53" name="타원 52">
              <a:extLst>
                <a:ext uri="{FF2B5EF4-FFF2-40B4-BE49-F238E27FC236}">
                  <a16:creationId xmlns:a16="http://schemas.microsoft.com/office/drawing/2014/main" id="{4DC257C0-7913-4FD9-9005-02BF94C21053}"/>
                </a:ext>
              </a:extLst>
            </p:cNvPr>
            <p:cNvSpPr/>
            <p:nvPr/>
          </p:nvSpPr>
          <p:spPr>
            <a:xfrm>
              <a:off x="6310161" y="4168140"/>
              <a:ext cx="220980" cy="22098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4" name="타원 53">
              <a:extLst>
                <a:ext uri="{FF2B5EF4-FFF2-40B4-BE49-F238E27FC236}">
                  <a16:creationId xmlns:a16="http://schemas.microsoft.com/office/drawing/2014/main" id="{DDF8A5BD-9CCA-4BF6-BD16-99598F07A0C8}"/>
                </a:ext>
              </a:extLst>
            </p:cNvPr>
            <p:cNvSpPr/>
            <p:nvPr/>
          </p:nvSpPr>
          <p:spPr>
            <a:xfrm>
              <a:off x="6243961" y="4101299"/>
              <a:ext cx="350521" cy="35052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55" name="화살표: 아래쪽 54">
            <a:extLst>
              <a:ext uri="{FF2B5EF4-FFF2-40B4-BE49-F238E27FC236}">
                <a16:creationId xmlns:a16="http://schemas.microsoft.com/office/drawing/2014/main" id="{5F08028E-F909-41F5-BAE1-30FA36BEBB7C}"/>
              </a:ext>
            </a:extLst>
          </p:cNvPr>
          <p:cNvSpPr/>
          <p:nvPr/>
        </p:nvSpPr>
        <p:spPr>
          <a:xfrm>
            <a:off x="6655630" y="4310642"/>
            <a:ext cx="613850" cy="592133"/>
          </a:xfrm>
          <a:prstGeom prst="downArrow">
            <a:avLst/>
          </a:prstGeom>
          <a:solidFill>
            <a:srgbClr val="C00000">
              <a:alpha val="50000"/>
            </a:srgb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7" name="직선 연결선 86">
            <a:extLst>
              <a:ext uri="{FF2B5EF4-FFF2-40B4-BE49-F238E27FC236}">
                <a16:creationId xmlns:a16="http://schemas.microsoft.com/office/drawing/2014/main" id="{BC906A13-C0D0-431D-8F95-CFC44F9F9BA3}"/>
              </a:ext>
            </a:extLst>
          </p:cNvPr>
          <p:cNvCxnSpPr>
            <a:cxnSpLocks/>
            <a:endCxn id="61" idx="2"/>
          </p:cNvCxnSpPr>
          <p:nvPr/>
        </p:nvCxnSpPr>
        <p:spPr>
          <a:xfrm flipV="1">
            <a:off x="6429312" y="5492424"/>
            <a:ext cx="304233" cy="27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직선 연결선 88">
            <a:extLst>
              <a:ext uri="{FF2B5EF4-FFF2-40B4-BE49-F238E27FC236}">
                <a16:creationId xmlns:a16="http://schemas.microsoft.com/office/drawing/2014/main" id="{8790708A-FB65-4330-AD22-A28EDD05057A}"/>
              </a:ext>
            </a:extLst>
          </p:cNvPr>
          <p:cNvCxnSpPr>
            <a:cxnSpLocks/>
          </p:cNvCxnSpPr>
          <p:nvPr/>
        </p:nvCxnSpPr>
        <p:spPr>
          <a:xfrm flipV="1">
            <a:off x="5749405" y="5498911"/>
            <a:ext cx="304233" cy="27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직선 연결선 89">
            <a:extLst>
              <a:ext uri="{FF2B5EF4-FFF2-40B4-BE49-F238E27FC236}">
                <a16:creationId xmlns:a16="http://schemas.microsoft.com/office/drawing/2014/main" id="{5AFD1D51-BA6C-49D5-A822-10D637206EC0}"/>
              </a:ext>
            </a:extLst>
          </p:cNvPr>
          <p:cNvCxnSpPr>
            <a:cxnSpLocks/>
          </p:cNvCxnSpPr>
          <p:nvPr/>
        </p:nvCxnSpPr>
        <p:spPr>
          <a:xfrm flipV="1">
            <a:off x="7097650" y="5489283"/>
            <a:ext cx="304233" cy="27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직선 연결선 90">
            <a:extLst>
              <a:ext uri="{FF2B5EF4-FFF2-40B4-BE49-F238E27FC236}">
                <a16:creationId xmlns:a16="http://schemas.microsoft.com/office/drawing/2014/main" id="{4CACDBF0-CC76-408C-84BC-5B77D1970A02}"/>
              </a:ext>
            </a:extLst>
          </p:cNvPr>
          <p:cNvCxnSpPr>
            <a:cxnSpLocks/>
          </p:cNvCxnSpPr>
          <p:nvPr/>
        </p:nvCxnSpPr>
        <p:spPr>
          <a:xfrm flipV="1">
            <a:off x="7756345" y="5485155"/>
            <a:ext cx="304233" cy="27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D63F7A45-321B-4357-8972-290548E98D96}"/>
              </a:ext>
            </a:extLst>
          </p:cNvPr>
          <p:cNvGrpSpPr/>
          <p:nvPr/>
        </p:nvGrpSpPr>
        <p:grpSpPr>
          <a:xfrm>
            <a:off x="6060212" y="5327661"/>
            <a:ext cx="350521" cy="350521"/>
            <a:chOff x="6243961" y="4101299"/>
            <a:chExt cx="350521" cy="350521"/>
          </a:xfrm>
        </p:grpSpPr>
        <p:sp>
          <p:nvSpPr>
            <p:cNvPr id="57" name="타원 56">
              <a:extLst>
                <a:ext uri="{FF2B5EF4-FFF2-40B4-BE49-F238E27FC236}">
                  <a16:creationId xmlns:a16="http://schemas.microsoft.com/office/drawing/2014/main" id="{C64D7D67-3615-4F03-8342-9CEF2C37251D}"/>
                </a:ext>
              </a:extLst>
            </p:cNvPr>
            <p:cNvSpPr/>
            <p:nvPr/>
          </p:nvSpPr>
          <p:spPr>
            <a:xfrm>
              <a:off x="6310161" y="4168140"/>
              <a:ext cx="220980" cy="22098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8" name="타원 57">
              <a:extLst>
                <a:ext uri="{FF2B5EF4-FFF2-40B4-BE49-F238E27FC236}">
                  <a16:creationId xmlns:a16="http://schemas.microsoft.com/office/drawing/2014/main" id="{1530EB6E-144B-422D-8A12-167CAE96E928}"/>
                </a:ext>
              </a:extLst>
            </p:cNvPr>
            <p:cNvSpPr/>
            <p:nvPr/>
          </p:nvSpPr>
          <p:spPr>
            <a:xfrm>
              <a:off x="6243961" y="4101299"/>
              <a:ext cx="350521" cy="35052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59" name="그룹 58">
            <a:extLst>
              <a:ext uri="{FF2B5EF4-FFF2-40B4-BE49-F238E27FC236}">
                <a16:creationId xmlns:a16="http://schemas.microsoft.com/office/drawing/2014/main" id="{C08E6B7F-9468-495E-86AB-9724D760E585}"/>
              </a:ext>
            </a:extLst>
          </p:cNvPr>
          <p:cNvGrpSpPr/>
          <p:nvPr/>
        </p:nvGrpSpPr>
        <p:grpSpPr>
          <a:xfrm>
            <a:off x="6733545" y="5317163"/>
            <a:ext cx="350521" cy="350521"/>
            <a:chOff x="6243961" y="4101299"/>
            <a:chExt cx="350521" cy="350521"/>
          </a:xfrm>
        </p:grpSpPr>
        <p:sp>
          <p:nvSpPr>
            <p:cNvPr id="60" name="타원 59">
              <a:extLst>
                <a:ext uri="{FF2B5EF4-FFF2-40B4-BE49-F238E27FC236}">
                  <a16:creationId xmlns:a16="http://schemas.microsoft.com/office/drawing/2014/main" id="{DD7B2392-E161-451B-BEA1-50E5D78741DA}"/>
                </a:ext>
              </a:extLst>
            </p:cNvPr>
            <p:cNvSpPr/>
            <p:nvPr/>
          </p:nvSpPr>
          <p:spPr>
            <a:xfrm>
              <a:off x="6310161" y="4168140"/>
              <a:ext cx="220980" cy="22098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1" name="타원 60">
              <a:extLst>
                <a:ext uri="{FF2B5EF4-FFF2-40B4-BE49-F238E27FC236}">
                  <a16:creationId xmlns:a16="http://schemas.microsoft.com/office/drawing/2014/main" id="{03687DB3-AE6F-45B7-B46A-69A44A0BB702}"/>
                </a:ext>
              </a:extLst>
            </p:cNvPr>
            <p:cNvSpPr/>
            <p:nvPr/>
          </p:nvSpPr>
          <p:spPr>
            <a:xfrm>
              <a:off x="6243961" y="4101299"/>
              <a:ext cx="350521" cy="35052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62" name="그룹 61">
            <a:extLst>
              <a:ext uri="{FF2B5EF4-FFF2-40B4-BE49-F238E27FC236}">
                <a16:creationId xmlns:a16="http://schemas.microsoft.com/office/drawing/2014/main" id="{0A35CDE4-963A-448C-B582-2464B783A468}"/>
              </a:ext>
            </a:extLst>
          </p:cNvPr>
          <p:cNvGrpSpPr/>
          <p:nvPr/>
        </p:nvGrpSpPr>
        <p:grpSpPr>
          <a:xfrm>
            <a:off x="7406878" y="5306674"/>
            <a:ext cx="350521" cy="350521"/>
            <a:chOff x="6243961" y="4101299"/>
            <a:chExt cx="350521" cy="350521"/>
          </a:xfrm>
        </p:grpSpPr>
        <p:sp>
          <p:nvSpPr>
            <p:cNvPr id="63" name="타원 62">
              <a:extLst>
                <a:ext uri="{FF2B5EF4-FFF2-40B4-BE49-F238E27FC236}">
                  <a16:creationId xmlns:a16="http://schemas.microsoft.com/office/drawing/2014/main" id="{9D5CCC87-7E81-46CA-8727-F600C5EE9E46}"/>
                </a:ext>
              </a:extLst>
            </p:cNvPr>
            <p:cNvSpPr/>
            <p:nvPr/>
          </p:nvSpPr>
          <p:spPr>
            <a:xfrm>
              <a:off x="6310161" y="4168140"/>
              <a:ext cx="220980" cy="22098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4" name="타원 63">
              <a:extLst>
                <a:ext uri="{FF2B5EF4-FFF2-40B4-BE49-F238E27FC236}">
                  <a16:creationId xmlns:a16="http://schemas.microsoft.com/office/drawing/2014/main" id="{A090FC6D-94E1-4915-8ADF-98CC45DC5A29}"/>
                </a:ext>
              </a:extLst>
            </p:cNvPr>
            <p:cNvSpPr/>
            <p:nvPr/>
          </p:nvSpPr>
          <p:spPr>
            <a:xfrm>
              <a:off x="6243961" y="4101299"/>
              <a:ext cx="350521" cy="35052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65" name="그룹 64">
            <a:extLst>
              <a:ext uri="{FF2B5EF4-FFF2-40B4-BE49-F238E27FC236}">
                <a16:creationId xmlns:a16="http://schemas.microsoft.com/office/drawing/2014/main" id="{08C3A4C1-A753-4ADE-B6BA-E636E443813F}"/>
              </a:ext>
            </a:extLst>
          </p:cNvPr>
          <p:cNvGrpSpPr/>
          <p:nvPr/>
        </p:nvGrpSpPr>
        <p:grpSpPr>
          <a:xfrm>
            <a:off x="8060463" y="5306674"/>
            <a:ext cx="350521" cy="350521"/>
            <a:chOff x="6243961" y="4101299"/>
            <a:chExt cx="350521" cy="350521"/>
          </a:xfrm>
        </p:grpSpPr>
        <p:sp>
          <p:nvSpPr>
            <p:cNvPr id="66" name="타원 65">
              <a:extLst>
                <a:ext uri="{FF2B5EF4-FFF2-40B4-BE49-F238E27FC236}">
                  <a16:creationId xmlns:a16="http://schemas.microsoft.com/office/drawing/2014/main" id="{22BF0947-CF55-400D-9FD8-30DBCD75F52B}"/>
                </a:ext>
              </a:extLst>
            </p:cNvPr>
            <p:cNvSpPr/>
            <p:nvPr/>
          </p:nvSpPr>
          <p:spPr>
            <a:xfrm>
              <a:off x="6310161" y="4168140"/>
              <a:ext cx="220980" cy="22098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7" name="타원 66">
              <a:extLst>
                <a:ext uri="{FF2B5EF4-FFF2-40B4-BE49-F238E27FC236}">
                  <a16:creationId xmlns:a16="http://schemas.microsoft.com/office/drawing/2014/main" id="{50D80BCA-4D92-4D25-A10E-C6BEC1E5D178}"/>
                </a:ext>
              </a:extLst>
            </p:cNvPr>
            <p:cNvSpPr/>
            <p:nvPr/>
          </p:nvSpPr>
          <p:spPr>
            <a:xfrm>
              <a:off x="6243961" y="4101299"/>
              <a:ext cx="350521" cy="35052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68" name="그룹 67">
            <a:extLst>
              <a:ext uri="{FF2B5EF4-FFF2-40B4-BE49-F238E27FC236}">
                <a16:creationId xmlns:a16="http://schemas.microsoft.com/office/drawing/2014/main" id="{D52CF0ED-5C62-41E4-A51D-30E1815EBDA2}"/>
              </a:ext>
            </a:extLst>
          </p:cNvPr>
          <p:cNvGrpSpPr/>
          <p:nvPr/>
        </p:nvGrpSpPr>
        <p:grpSpPr>
          <a:xfrm>
            <a:off x="5385716" y="5327661"/>
            <a:ext cx="350521" cy="350521"/>
            <a:chOff x="6243961" y="4101299"/>
            <a:chExt cx="350521" cy="350521"/>
          </a:xfrm>
        </p:grpSpPr>
        <p:sp>
          <p:nvSpPr>
            <p:cNvPr id="69" name="타원 68">
              <a:extLst>
                <a:ext uri="{FF2B5EF4-FFF2-40B4-BE49-F238E27FC236}">
                  <a16:creationId xmlns:a16="http://schemas.microsoft.com/office/drawing/2014/main" id="{1E8F8AD7-7DBC-4331-AAB8-6ED69A76B98D}"/>
                </a:ext>
              </a:extLst>
            </p:cNvPr>
            <p:cNvSpPr/>
            <p:nvPr/>
          </p:nvSpPr>
          <p:spPr>
            <a:xfrm>
              <a:off x="6310161" y="4168140"/>
              <a:ext cx="220980" cy="22098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0" name="타원 69">
              <a:extLst>
                <a:ext uri="{FF2B5EF4-FFF2-40B4-BE49-F238E27FC236}">
                  <a16:creationId xmlns:a16="http://schemas.microsoft.com/office/drawing/2014/main" id="{C57CF20E-4DEC-4000-A62B-9738618C17FE}"/>
                </a:ext>
              </a:extLst>
            </p:cNvPr>
            <p:cNvSpPr/>
            <p:nvPr/>
          </p:nvSpPr>
          <p:spPr>
            <a:xfrm>
              <a:off x="6243961" y="4101299"/>
              <a:ext cx="350521" cy="35052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581D528C-88F0-46C9-BFC0-CB10809936DB}"/>
              </a:ext>
            </a:extLst>
          </p:cNvPr>
          <p:cNvSpPr txBox="1"/>
          <p:nvPr/>
        </p:nvSpPr>
        <p:spPr>
          <a:xfrm>
            <a:off x="5769621" y="3829699"/>
            <a:ext cx="927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latin typeface="예스체" panose="020B0500000101010101" pitchFamily="50" charset="-127"/>
                <a:ea typeface="예스체" panose="020B0500000101010101" pitchFamily="50" charset="-127"/>
              </a:rPr>
              <a:t>시작점 클릭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D229916-F8B4-435D-A0D6-38A4334A0045}"/>
              </a:ext>
            </a:extLst>
          </p:cNvPr>
          <p:cNvSpPr txBox="1"/>
          <p:nvPr/>
        </p:nvSpPr>
        <p:spPr>
          <a:xfrm>
            <a:off x="3899980" y="6157706"/>
            <a:ext cx="10676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dirty="0">
                <a:latin typeface="예스체" panose="020B0500000101010101" pitchFamily="50" charset="-127"/>
                <a:ea typeface="예스체" panose="020B0500000101010101" pitchFamily="50" charset="-127"/>
              </a:rPr>
              <a:t>범위 끝점 클릭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D82B82A-16EF-4E67-893D-CA59D3D40F08}"/>
              </a:ext>
            </a:extLst>
          </p:cNvPr>
          <p:cNvSpPr txBox="1"/>
          <p:nvPr/>
        </p:nvSpPr>
        <p:spPr>
          <a:xfrm>
            <a:off x="5733495" y="6223775"/>
            <a:ext cx="2625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>
                <a:latin typeface="예스체" panose="020B0500000101010101" pitchFamily="50" charset="-127"/>
                <a:ea typeface="예스체" panose="020B0500000101010101" pitchFamily="50" charset="-127"/>
              </a:rPr>
              <a:t>최단거리</a:t>
            </a:r>
            <a:r>
              <a:rPr lang="en-US" altLang="ko-KR" sz="1200">
                <a:latin typeface="예스체" panose="020B0500000101010101" pitchFamily="50" charset="-127"/>
                <a:ea typeface="예스체" panose="020B0500000101010101" pitchFamily="50" charset="-127"/>
              </a:rPr>
              <a:t>, </a:t>
            </a:r>
            <a:r>
              <a:rPr lang="ko-KR" altLang="en-US" sz="1200" dirty="0">
                <a:latin typeface="예스체" panose="020B0500000101010101" pitchFamily="50" charset="-127"/>
                <a:ea typeface="예스체" panose="020B0500000101010101" pitchFamily="50" charset="-127"/>
              </a:rPr>
              <a:t>중심점으로 이어지는 배선도</a:t>
            </a:r>
          </a:p>
        </p:txBody>
      </p:sp>
      <p:grpSp>
        <p:nvGrpSpPr>
          <p:cNvPr id="102" name="그룹 101">
            <a:extLst>
              <a:ext uri="{FF2B5EF4-FFF2-40B4-BE49-F238E27FC236}">
                <a16:creationId xmlns:a16="http://schemas.microsoft.com/office/drawing/2014/main" id="{033DA9C9-8EB0-48D2-AF27-012C8F04D983}"/>
              </a:ext>
            </a:extLst>
          </p:cNvPr>
          <p:cNvGrpSpPr/>
          <p:nvPr/>
        </p:nvGrpSpPr>
        <p:grpSpPr>
          <a:xfrm>
            <a:off x="913272" y="3425826"/>
            <a:ext cx="589330" cy="155091"/>
            <a:chOff x="868822" y="3425826"/>
            <a:chExt cx="589330" cy="155091"/>
          </a:xfrm>
        </p:grpSpPr>
        <p:sp>
          <p:nvSpPr>
            <p:cNvPr id="100" name="직사각형 99">
              <a:extLst>
                <a:ext uri="{FF2B5EF4-FFF2-40B4-BE49-F238E27FC236}">
                  <a16:creationId xmlns:a16="http://schemas.microsoft.com/office/drawing/2014/main" id="{4CD22BD4-F78A-47C0-A41B-0248EF22EB7D}"/>
                </a:ext>
              </a:extLst>
            </p:cNvPr>
            <p:cNvSpPr/>
            <p:nvPr/>
          </p:nvSpPr>
          <p:spPr>
            <a:xfrm>
              <a:off x="868822" y="3425826"/>
              <a:ext cx="589330" cy="155091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1" name="직사각형 100">
              <a:extLst>
                <a:ext uri="{FF2B5EF4-FFF2-40B4-BE49-F238E27FC236}">
                  <a16:creationId xmlns:a16="http://schemas.microsoft.com/office/drawing/2014/main" id="{EA0678BE-CB73-46C7-B83A-4D14E4973C17}"/>
                </a:ext>
              </a:extLst>
            </p:cNvPr>
            <p:cNvSpPr/>
            <p:nvPr/>
          </p:nvSpPr>
          <p:spPr>
            <a:xfrm>
              <a:off x="895350" y="3455940"/>
              <a:ext cx="535781" cy="9808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74" name="TextBox 173">
            <a:extLst>
              <a:ext uri="{FF2B5EF4-FFF2-40B4-BE49-F238E27FC236}">
                <a16:creationId xmlns:a16="http://schemas.microsoft.com/office/drawing/2014/main" id="{4C1CC347-AF91-4905-9F14-3A695ACE14EC}"/>
              </a:ext>
            </a:extLst>
          </p:cNvPr>
          <p:cNvSpPr txBox="1"/>
          <p:nvPr/>
        </p:nvSpPr>
        <p:spPr>
          <a:xfrm>
            <a:off x="507850" y="2829425"/>
            <a:ext cx="13590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>
                <a:latin typeface="예스체" panose="020B0500000101010101" pitchFamily="50" charset="-127"/>
                <a:ea typeface="예스체" panose="020B0500000101010101" pitchFamily="50" charset="-127"/>
              </a:rPr>
              <a:t>범위시작점 </a:t>
            </a:r>
            <a:r>
              <a:rPr lang="ko-KR" altLang="en-US" sz="1050" dirty="0">
                <a:latin typeface="예스체" panose="020B0500000101010101" pitchFamily="50" charset="-127"/>
                <a:ea typeface="예스체" panose="020B0500000101010101" pitchFamily="50" charset="-127"/>
              </a:rPr>
              <a:t>클릭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27D78763-9FD5-4B44-8C6A-1C2E99D604C2}"/>
              </a:ext>
            </a:extLst>
          </p:cNvPr>
          <p:cNvSpPr txBox="1"/>
          <p:nvPr/>
        </p:nvSpPr>
        <p:spPr>
          <a:xfrm>
            <a:off x="8329723" y="3843188"/>
            <a:ext cx="8142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latin typeface="예스체" panose="020B0500000101010101" pitchFamily="50" charset="-127"/>
                <a:ea typeface="예스체" panose="020B0500000101010101" pitchFamily="50" charset="-127"/>
              </a:rPr>
              <a:t>끝점 클릭</a:t>
            </a:r>
          </a:p>
        </p:txBody>
      </p:sp>
      <p:sp>
        <p:nvSpPr>
          <p:cNvPr id="177" name="타원 176">
            <a:extLst>
              <a:ext uri="{FF2B5EF4-FFF2-40B4-BE49-F238E27FC236}">
                <a16:creationId xmlns:a16="http://schemas.microsoft.com/office/drawing/2014/main" id="{37A04E7B-7484-44F2-B2C0-3E887AC7178C}"/>
              </a:ext>
            </a:extLst>
          </p:cNvPr>
          <p:cNvSpPr/>
          <p:nvPr/>
        </p:nvSpPr>
        <p:spPr>
          <a:xfrm>
            <a:off x="514722" y="3030069"/>
            <a:ext cx="261610" cy="26161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9" name="타원 178">
            <a:extLst>
              <a:ext uri="{FF2B5EF4-FFF2-40B4-BE49-F238E27FC236}">
                <a16:creationId xmlns:a16="http://schemas.microsoft.com/office/drawing/2014/main" id="{89EDE203-C1DB-4C32-A9F4-BBED1464EAE2}"/>
              </a:ext>
            </a:extLst>
          </p:cNvPr>
          <p:cNvSpPr/>
          <p:nvPr/>
        </p:nvSpPr>
        <p:spPr>
          <a:xfrm>
            <a:off x="3993386" y="5737629"/>
            <a:ext cx="261610" cy="26161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화살표: 아래쪽 91">
            <a:extLst>
              <a:ext uri="{FF2B5EF4-FFF2-40B4-BE49-F238E27FC236}">
                <a16:creationId xmlns:a16="http://schemas.microsoft.com/office/drawing/2014/main" id="{479467DD-28F4-4E93-AF4E-3E1E45EEEB88}"/>
              </a:ext>
            </a:extLst>
          </p:cNvPr>
          <p:cNvSpPr/>
          <p:nvPr/>
        </p:nvSpPr>
        <p:spPr>
          <a:xfrm rot="8360593">
            <a:off x="5593132" y="3640194"/>
            <a:ext cx="297200" cy="262918"/>
          </a:xfrm>
          <a:prstGeom prst="downArrow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5" name="화살표: 아래쪽 174">
            <a:extLst>
              <a:ext uri="{FF2B5EF4-FFF2-40B4-BE49-F238E27FC236}">
                <a16:creationId xmlns:a16="http://schemas.microsoft.com/office/drawing/2014/main" id="{78F44F69-8F30-4DF2-8E29-2706633BEE56}"/>
              </a:ext>
            </a:extLst>
          </p:cNvPr>
          <p:cNvSpPr/>
          <p:nvPr/>
        </p:nvSpPr>
        <p:spPr>
          <a:xfrm rot="8360593">
            <a:off x="8210412" y="3641977"/>
            <a:ext cx="297200" cy="262918"/>
          </a:xfrm>
          <a:prstGeom prst="downArrow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0" name="화살표: 아래쪽 179">
            <a:extLst>
              <a:ext uri="{FF2B5EF4-FFF2-40B4-BE49-F238E27FC236}">
                <a16:creationId xmlns:a16="http://schemas.microsoft.com/office/drawing/2014/main" id="{ED0EF275-A9EE-477E-A94E-18BF1574CF99}"/>
              </a:ext>
            </a:extLst>
          </p:cNvPr>
          <p:cNvSpPr/>
          <p:nvPr/>
        </p:nvSpPr>
        <p:spPr>
          <a:xfrm rot="8360593">
            <a:off x="4085102" y="5839645"/>
            <a:ext cx="254501" cy="301694"/>
          </a:xfrm>
          <a:prstGeom prst="downArrow">
            <a:avLst/>
          </a:prstGeom>
          <a:solidFill>
            <a:srgbClr val="005A7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3" name="화살표: 아래쪽 172">
            <a:extLst>
              <a:ext uri="{FF2B5EF4-FFF2-40B4-BE49-F238E27FC236}">
                <a16:creationId xmlns:a16="http://schemas.microsoft.com/office/drawing/2014/main" id="{D1110B1F-F96E-4B83-8189-1498A18A2D80}"/>
              </a:ext>
            </a:extLst>
          </p:cNvPr>
          <p:cNvSpPr/>
          <p:nvPr/>
        </p:nvSpPr>
        <p:spPr>
          <a:xfrm rot="8360593">
            <a:off x="672750" y="3176875"/>
            <a:ext cx="254501" cy="301694"/>
          </a:xfrm>
          <a:prstGeom prst="downArrow">
            <a:avLst/>
          </a:prstGeom>
          <a:solidFill>
            <a:srgbClr val="005A7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82" name="그룹 181">
            <a:extLst>
              <a:ext uri="{FF2B5EF4-FFF2-40B4-BE49-F238E27FC236}">
                <a16:creationId xmlns:a16="http://schemas.microsoft.com/office/drawing/2014/main" id="{C7F6C145-4D4A-4661-8BD8-58CDC112CD85}"/>
              </a:ext>
            </a:extLst>
          </p:cNvPr>
          <p:cNvGrpSpPr/>
          <p:nvPr/>
        </p:nvGrpSpPr>
        <p:grpSpPr>
          <a:xfrm>
            <a:off x="1695876" y="3420016"/>
            <a:ext cx="589330" cy="155091"/>
            <a:chOff x="868822" y="3425826"/>
            <a:chExt cx="589330" cy="155091"/>
          </a:xfrm>
        </p:grpSpPr>
        <p:sp>
          <p:nvSpPr>
            <p:cNvPr id="183" name="직사각형 182">
              <a:extLst>
                <a:ext uri="{FF2B5EF4-FFF2-40B4-BE49-F238E27FC236}">
                  <a16:creationId xmlns:a16="http://schemas.microsoft.com/office/drawing/2014/main" id="{5B3A6F19-3423-413E-BCA7-2A8A35298842}"/>
                </a:ext>
              </a:extLst>
            </p:cNvPr>
            <p:cNvSpPr/>
            <p:nvPr/>
          </p:nvSpPr>
          <p:spPr>
            <a:xfrm>
              <a:off x="868822" y="3425826"/>
              <a:ext cx="589330" cy="155091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4" name="직사각형 183">
              <a:extLst>
                <a:ext uri="{FF2B5EF4-FFF2-40B4-BE49-F238E27FC236}">
                  <a16:creationId xmlns:a16="http://schemas.microsoft.com/office/drawing/2014/main" id="{F87B59D3-5EBD-46E4-B22D-1AE0DFFCB880}"/>
                </a:ext>
              </a:extLst>
            </p:cNvPr>
            <p:cNvSpPr/>
            <p:nvPr/>
          </p:nvSpPr>
          <p:spPr>
            <a:xfrm>
              <a:off x="895350" y="3455940"/>
              <a:ext cx="535781" cy="9808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85" name="그룹 184">
            <a:extLst>
              <a:ext uri="{FF2B5EF4-FFF2-40B4-BE49-F238E27FC236}">
                <a16:creationId xmlns:a16="http://schemas.microsoft.com/office/drawing/2014/main" id="{41784594-8FF8-4945-9D86-321FE5B41406}"/>
              </a:ext>
            </a:extLst>
          </p:cNvPr>
          <p:cNvGrpSpPr/>
          <p:nvPr/>
        </p:nvGrpSpPr>
        <p:grpSpPr>
          <a:xfrm>
            <a:off x="2484228" y="3412595"/>
            <a:ext cx="589330" cy="155091"/>
            <a:chOff x="868822" y="3425826"/>
            <a:chExt cx="589330" cy="155091"/>
          </a:xfrm>
        </p:grpSpPr>
        <p:sp>
          <p:nvSpPr>
            <p:cNvPr id="186" name="직사각형 185">
              <a:extLst>
                <a:ext uri="{FF2B5EF4-FFF2-40B4-BE49-F238E27FC236}">
                  <a16:creationId xmlns:a16="http://schemas.microsoft.com/office/drawing/2014/main" id="{23EF1AAB-6523-4B9C-B73D-5572A35487AE}"/>
                </a:ext>
              </a:extLst>
            </p:cNvPr>
            <p:cNvSpPr/>
            <p:nvPr/>
          </p:nvSpPr>
          <p:spPr>
            <a:xfrm>
              <a:off x="868822" y="3425826"/>
              <a:ext cx="589330" cy="155091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직사각형 186">
              <a:extLst>
                <a:ext uri="{FF2B5EF4-FFF2-40B4-BE49-F238E27FC236}">
                  <a16:creationId xmlns:a16="http://schemas.microsoft.com/office/drawing/2014/main" id="{6B66AFAA-2814-4C39-B7A4-521DA790EE1F}"/>
                </a:ext>
              </a:extLst>
            </p:cNvPr>
            <p:cNvSpPr/>
            <p:nvPr/>
          </p:nvSpPr>
          <p:spPr>
            <a:xfrm>
              <a:off x="895350" y="3455940"/>
              <a:ext cx="535781" cy="9808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88" name="그룹 187">
            <a:extLst>
              <a:ext uri="{FF2B5EF4-FFF2-40B4-BE49-F238E27FC236}">
                <a16:creationId xmlns:a16="http://schemas.microsoft.com/office/drawing/2014/main" id="{E04DF97E-7FDC-43A1-9A16-CBFA19818220}"/>
              </a:ext>
            </a:extLst>
          </p:cNvPr>
          <p:cNvGrpSpPr/>
          <p:nvPr/>
        </p:nvGrpSpPr>
        <p:grpSpPr>
          <a:xfrm>
            <a:off x="3270343" y="3412595"/>
            <a:ext cx="589330" cy="155091"/>
            <a:chOff x="868822" y="3425826"/>
            <a:chExt cx="589330" cy="155091"/>
          </a:xfrm>
        </p:grpSpPr>
        <p:sp>
          <p:nvSpPr>
            <p:cNvPr id="189" name="직사각형 188">
              <a:extLst>
                <a:ext uri="{FF2B5EF4-FFF2-40B4-BE49-F238E27FC236}">
                  <a16:creationId xmlns:a16="http://schemas.microsoft.com/office/drawing/2014/main" id="{69E9F2CC-11D1-40EF-BBBE-B17727F00ACD}"/>
                </a:ext>
              </a:extLst>
            </p:cNvPr>
            <p:cNvSpPr/>
            <p:nvPr/>
          </p:nvSpPr>
          <p:spPr>
            <a:xfrm>
              <a:off x="868822" y="3425826"/>
              <a:ext cx="589330" cy="155091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0" name="직사각형 189">
              <a:extLst>
                <a:ext uri="{FF2B5EF4-FFF2-40B4-BE49-F238E27FC236}">
                  <a16:creationId xmlns:a16="http://schemas.microsoft.com/office/drawing/2014/main" id="{408AB039-0399-498F-9704-096696EFD4E6}"/>
                </a:ext>
              </a:extLst>
            </p:cNvPr>
            <p:cNvSpPr/>
            <p:nvPr/>
          </p:nvSpPr>
          <p:spPr>
            <a:xfrm>
              <a:off x="895350" y="3455940"/>
              <a:ext cx="535781" cy="9808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91" name="그룹 190">
            <a:extLst>
              <a:ext uri="{FF2B5EF4-FFF2-40B4-BE49-F238E27FC236}">
                <a16:creationId xmlns:a16="http://schemas.microsoft.com/office/drawing/2014/main" id="{4C632CA2-846F-4448-AB42-D73666CA5606}"/>
              </a:ext>
            </a:extLst>
          </p:cNvPr>
          <p:cNvGrpSpPr/>
          <p:nvPr/>
        </p:nvGrpSpPr>
        <p:grpSpPr>
          <a:xfrm>
            <a:off x="916349" y="3951294"/>
            <a:ext cx="589330" cy="155091"/>
            <a:chOff x="868822" y="3425826"/>
            <a:chExt cx="589330" cy="155091"/>
          </a:xfrm>
        </p:grpSpPr>
        <p:sp>
          <p:nvSpPr>
            <p:cNvPr id="192" name="직사각형 191">
              <a:extLst>
                <a:ext uri="{FF2B5EF4-FFF2-40B4-BE49-F238E27FC236}">
                  <a16:creationId xmlns:a16="http://schemas.microsoft.com/office/drawing/2014/main" id="{0D15A3D2-1BB2-4518-8544-1AC962B29818}"/>
                </a:ext>
              </a:extLst>
            </p:cNvPr>
            <p:cNvSpPr/>
            <p:nvPr/>
          </p:nvSpPr>
          <p:spPr>
            <a:xfrm>
              <a:off x="868822" y="3425826"/>
              <a:ext cx="589330" cy="155091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3" name="직사각형 192">
              <a:extLst>
                <a:ext uri="{FF2B5EF4-FFF2-40B4-BE49-F238E27FC236}">
                  <a16:creationId xmlns:a16="http://schemas.microsoft.com/office/drawing/2014/main" id="{0A45BD6F-0849-4101-9AF9-42EFDAA07036}"/>
                </a:ext>
              </a:extLst>
            </p:cNvPr>
            <p:cNvSpPr/>
            <p:nvPr/>
          </p:nvSpPr>
          <p:spPr>
            <a:xfrm>
              <a:off x="895350" y="3455940"/>
              <a:ext cx="535781" cy="9808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94" name="그룹 193">
            <a:extLst>
              <a:ext uri="{FF2B5EF4-FFF2-40B4-BE49-F238E27FC236}">
                <a16:creationId xmlns:a16="http://schemas.microsoft.com/office/drawing/2014/main" id="{6B739856-7357-4930-9F74-DB48D0BA008C}"/>
              </a:ext>
            </a:extLst>
          </p:cNvPr>
          <p:cNvGrpSpPr/>
          <p:nvPr/>
        </p:nvGrpSpPr>
        <p:grpSpPr>
          <a:xfrm>
            <a:off x="1698953" y="3945484"/>
            <a:ext cx="589330" cy="155091"/>
            <a:chOff x="868822" y="3425826"/>
            <a:chExt cx="589330" cy="155091"/>
          </a:xfrm>
        </p:grpSpPr>
        <p:sp>
          <p:nvSpPr>
            <p:cNvPr id="195" name="직사각형 194">
              <a:extLst>
                <a:ext uri="{FF2B5EF4-FFF2-40B4-BE49-F238E27FC236}">
                  <a16:creationId xmlns:a16="http://schemas.microsoft.com/office/drawing/2014/main" id="{12715072-ED2E-42F7-84F4-E5F5D6D23DCA}"/>
                </a:ext>
              </a:extLst>
            </p:cNvPr>
            <p:cNvSpPr/>
            <p:nvPr/>
          </p:nvSpPr>
          <p:spPr>
            <a:xfrm>
              <a:off x="868822" y="3425826"/>
              <a:ext cx="589330" cy="155091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6" name="직사각형 195">
              <a:extLst>
                <a:ext uri="{FF2B5EF4-FFF2-40B4-BE49-F238E27FC236}">
                  <a16:creationId xmlns:a16="http://schemas.microsoft.com/office/drawing/2014/main" id="{270CF798-0ACD-4942-960F-825816369B9E}"/>
                </a:ext>
              </a:extLst>
            </p:cNvPr>
            <p:cNvSpPr/>
            <p:nvPr/>
          </p:nvSpPr>
          <p:spPr>
            <a:xfrm>
              <a:off x="895350" y="3455940"/>
              <a:ext cx="535781" cy="9808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97" name="그룹 196">
            <a:extLst>
              <a:ext uri="{FF2B5EF4-FFF2-40B4-BE49-F238E27FC236}">
                <a16:creationId xmlns:a16="http://schemas.microsoft.com/office/drawing/2014/main" id="{B9840165-D364-4341-B3DF-A90723E63B3D}"/>
              </a:ext>
            </a:extLst>
          </p:cNvPr>
          <p:cNvGrpSpPr/>
          <p:nvPr/>
        </p:nvGrpSpPr>
        <p:grpSpPr>
          <a:xfrm>
            <a:off x="2487305" y="3938063"/>
            <a:ext cx="589330" cy="155091"/>
            <a:chOff x="868822" y="3425826"/>
            <a:chExt cx="589330" cy="155091"/>
          </a:xfrm>
        </p:grpSpPr>
        <p:sp>
          <p:nvSpPr>
            <p:cNvPr id="198" name="직사각형 197">
              <a:extLst>
                <a:ext uri="{FF2B5EF4-FFF2-40B4-BE49-F238E27FC236}">
                  <a16:creationId xmlns:a16="http://schemas.microsoft.com/office/drawing/2014/main" id="{33F5F940-ACA0-4E15-A0C1-292C7B7F47A7}"/>
                </a:ext>
              </a:extLst>
            </p:cNvPr>
            <p:cNvSpPr/>
            <p:nvPr/>
          </p:nvSpPr>
          <p:spPr>
            <a:xfrm>
              <a:off x="868822" y="3425826"/>
              <a:ext cx="589330" cy="155091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9" name="직사각형 198">
              <a:extLst>
                <a:ext uri="{FF2B5EF4-FFF2-40B4-BE49-F238E27FC236}">
                  <a16:creationId xmlns:a16="http://schemas.microsoft.com/office/drawing/2014/main" id="{45185AAF-AD06-4BD2-9484-B074DE8F1CDE}"/>
                </a:ext>
              </a:extLst>
            </p:cNvPr>
            <p:cNvSpPr/>
            <p:nvPr/>
          </p:nvSpPr>
          <p:spPr>
            <a:xfrm>
              <a:off x="895350" y="3455940"/>
              <a:ext cx="535781" cy="9808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00" name="그룹 199">
            <a:extLst>
              <a:ext uri="{FF2B5EF4-FFF2-40B4-BE49-F238E27FC236}">
                <a16:creationId xmlns:a16="http://schemas.microsoft.com/office/drawing/2014/main" id="{64487735-6E53-48CB-8692-6319FE131B01}"/>
              </a:ext>
            </a:extLst>
          </p:cNvPr>
          <p:cNvGrpSpPr/>
          <p:nvPr/>
        </p:nvGrpSpPr>
        <p:grpSpPr>
          <a:xfrm>
            <a:off x="3273420" y="3938063"/>
            <a:ext cx="589330" cy="155091"/>
            <a:chOff x="868822" y="3425826"/>
            <a:chExt cx="589330" cy="155091"/>
          </a:xfrm>
        </p:grpSpPr>
        <p:sp>
          <p:nvSpPr>
            <p:cNvPr id="201" name="직사각형 200">
              <a:extLst>
                <a:ext uri="{FF2B5EF4-FFF2-40B4-BE49-F238E27FC236}">
                  <a16:creationId xmlns:a16="http://schemas.microsoft.com/office/drawing/2014/main" id="{1B3DFBC4-C71A-4D47-B5C3-65A2A6F8AC17}"/>
                </a:ext>
              </a:extLst>
            </p:cNvPr>
            <p:cNvSpPr/>
            <p:nvPr/>
          </p:nvSpPr>
          <p:spPr>
            <a:xfrm>
              <a:off x="868822" y="3425826"/>
              <a:ext cx="589330" cy="155091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2" name="직사각형 201">
              <a:extLst>
                <a:ext uri="{FF2B5EF4-FFF2-40B4-BE49-F238E27FC236}">
                  <a16:creationId xmlns:a16="http://schemas.microsoft.com/office/drawing/2014/main" id="{849F7DCB-BFD7-46F7-BBD4-5191A6C8A177}"/>
                </a:ext>
              </a:extLst>
            </p:cNvPr>
            <p:cNvSpPr/>
            <p:nvPr/>
          </p:nvSpPr>
          <p:spPr>
            <a:xfrm>
              <a:off x="895350" y="3455940"/>
              <a:ext cx="535781" cy="9808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87" name="그룹 286">
            <a:extLst>
              <a:ext uri="{FF2B5EF4-FFF2-40B4-BE49-F238E27FC236}">
                <a16:creationId xmlns:a16="http://schemas.microsoft.com/office/drawing/2014/main" id="{230638B8-D6DF-4D9F-A0D2-3311F8D9CC15}"/>
              </a:ext>
            </a:extLst>
          </p:cNvPr>
          <p:cNvGrpSpPr/>
          <p:nvPr/>
        </p:nvGrpSpPr>
        <p:grpSpPr>
          <a:xfrm>
            <a:off x="913272" y="4478731"/>
            <a:ext cx="589330" cy="155091"/>
            <a:chOff x="868822" y="3425826"/>
            <a:chExt cx="589330" cy="155091"/>
          </a:xfrm>
        </p:grpSpPr>
        <p:sp>
          <p:nvSpPr>
            <p:cNvPr id="288" name="직사각형 287">
              <a:extLst>
                <a:ext uri="{FF2B5EF4-FFF2-40B4-BE49-F238E27FC236}">
                  <a16:creationId xmlns:a16="http://schemas.microsoft.com/office/drawing/2014/main" id="{7991EF10-9DE7-413D-AB97-242008738421}"/>
                </a:ext>
              </a:extLst>
            </p:cNvPr>
            <p:cNvSpPr/>
            <p:nvPr/>
          </p:nvSpPr>
          <p:spPr>
            <a:xfrm>
              <a:off x="868822" y="3425826"/>
              <a:ext cx="589330" cy="155091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9" name="직사각형 288">
              <a:extLst>
                <a:ext uri="{FF2B5EF4-FFF2-40B4-BE49-F238E27FC236}">
                  <a16:creationId xmlns:a16="http://schemas.microsoft.com/office/drawing/2014/main" id="{36673F5B-4767-420D-9CCE-92561AB39F2C}"/>
                </a:ext>
              </a:extLst>
            </p:cNvPr>
            <p:cNvSpPr/>
            <p:nvPr/>
          </p:nvSpPr>
          <p:spPr>
            <a:xfrm>
              <a:off x="895350" y="3455940"/>
              <a:ext cx="535781" cy="9808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90" name="그룹 289">
            <a:extLst>
              <a:ext uri="{FF2B5EF4-FFF2-40B4-BE49-F238E27FC236}">
                <a16:creationId xmlns:a16="http://schemas.microsoft.com/office/drawing/2014/main" id="{9CD3896A-1EBA-45D4-8387-35E6274975B4}"/>
              </a:ext>
            </a:extLst>
          </p:cNvPr>
          <p:cNvGrpSpPr/>
          <p:nvPr/>
        </p:nvGrpSpPr>
        <p:grpSpPr>
          <a:xfrm>
            <a:off x="1695876" y="4472921"/>
            <a:ext cx="589330" cy="155091"/>
            <a:chOff x="868822" y="3425826"/>
            <a:chExt cx="589330" cy="155091"/>
          </a:xfrm>
        </p:grpSpPr>
        <p:sp>
          <p:nvSpPr>
            <p:cNvPr id="291" name="직사각형 290">
              <a:extLst>
                <a:ext uri="{FF2B5EF4-FFF2-40B4-BE49-F238E27FC236}">
                  <a16:creationId xmlns:a16="http://schemas.microsoft.com/office/drawing/2014/main" id="{2862C14F-CDF7-48B1-A909-9FFEE862144D}"/>
                </a:ext>
              </a:extLst>
            </p:cNvPr>
            <p:cNvSpPr/>
            <p:nvPr/>
          </p:nvSpPr>
          <p:spPr>
            <a:xfrm>
              <a:off x="868822" y="3425826"/>
              <a:ext cx="589330" cy="155091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2" name="직사각형 291">
              <a:extLst>
                <a:ext uri="{FF2B5EF4-FFF2-40B4-BE49-F238E27FC236}">
                  <a16:creationId xmlns:a16="http://schemas.microsoft.com/office/drawing/2014/main" id="{033BEC7A-BCCB-4A23-86BD-346630039DC1}"/>
                </a:ext>
              </a:extLst>
            </p:cNvPr>
            <p:cNvSpPr/>
            <p:nvPr/>
          </p:nvSpPr>
          <p:spPr>
            <a:xfrm>
              <a:off x="895350" y="3455940"/>
              <a:ext cx="535781" cy="9808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93" name="그룹 292">
            <a:extLst>
              <a:ext uri="{FF2B5EF4-FFF2-40B4-BE49-F238E27FC236}">
                <a16:creationId xmlns:a16="http://schemas.microsoft.com/office/drawing/2014/main" id="{31E6A91F-0B5C-495F-B681-39EACD26743F}"/>
              </a:ext>
            </a:extLst>
          </p:cNvPr>
          <p:cNvGrpSpPr/>
          <p:nvPr/>
        </p:nvGrpSpPr>
        <p:grpSpPr>
          <a:xfrm>
            <a:off x="2484228" y="4465500"/>
            <a:ext cx="589330" cy="155091"/>
            <a:chOff x="868822" y="3425826"/>
            <a:chExt cx="589330" cy="155091"/>
          </a:xfrm>
        </p:grpSpPr>
        <p:sp>
          <p:nvSpPr>
            <p:cNvPr id="294" name="직사각형 293">
              <a:extLst>
                <a:ext uri="{FF2B5EF4-FFF2-40B4-BE49-F238E27FC236}">
                  <a16:creationId xmlns:a16="http://schemas.microsoft.com/office/drawing/2014/main" id="{EB9FD13A-25AD-47B1-BA18-C4E75D36DC29}"/>
                </a:ext>
              </a:extLst>
            </p:cNvPr>
            <p:cNvSpPr/>
            <p:nvPr/>
          </p:nvSpPr>
          <p:spPr>
            <a:xfrm>
              <a:off x="868822" y="3425826"/>
              <a:ext cx="589330" cy="155091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5" name="직사각형 294">
              <a:extLst>
                <a:ext uri="{FF2B5EF4-FFF2-40B4-BE49-F238E27FC236}">
                  <a16:creationId xmlns:a16="http://schemas.microsoft.com/office/drawing/2014/main" id="{33D3CAE1-C10C-4E85-B1AF-86B5D9D38D64}"/>
                </a:ext>
              </a:extLst>
            </p:cNvPr>
            <p:cNvSpPr/>
            <p:nvPr/>
          </p:nvSpPr>
          <p:spPr>
            <a:xfrm>
              <a:off x="895350" y="3455940"/>
              <a:ext cx="535781" cy="9808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96" name="그룹 295">
            <a:extLst>
              <a:ext uri="{FF2B5EF4-FFF2-40B4-BE49-F238E27FC236}">
                <a16:creationId xmlns:a16="http://schemas.microsoft.com/office/drawing/2014/main" id="{FB97B45A-1702-45B6-97DD-BA3BD97F76F1}"/>
              </a:ext>
            </a:extLst>
          </p:cNvPr>
          <p:cNvGrpSpPr/>
          <p:nvPr/>
        </p:nvGrpSpPr>
        <p:grpSpPr>
          <a:xfrm>
            <a:off x="3270343" y="4465500"/>
            <a:ext cx="589330" cy="155091"/>
            <a:chOff x="868822" y="3425826"/>
            <a:chExt cx="589330" cy="155091"/>
          </a:xfrm>
        </p:grpSpPr>
        <p:sp>
          <p:nvSpPr>
            <p:cNvPr id="297" name="직사각형 296">
              <a:extLst>
                <a:ext uri="{FF2B5EF4-FFF2-40B4-BE49-F238E27FC236}">
                  <a16:creationId xmlns:a16="http://schemas.microsoft.com/office/drawing/2014/main" id="{48E26952-36E7-4057-BA0C-A70BCA8970CF}"/>
                </a:ext>
              </a:extLst>
            </p:cNvPr>
            <p:cNvSpPr/>
            <p:nvPr/>
          </p:nvSpPr>
          <p:spPr>
            <a:xfrm>
              <a:off x="868822" y="3425826"/>
              <a:ext cx="589330" cy="155091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8" name="직사각형 297">
              <a:extLst>
                <a:ext uri="{FF2B5EF4-FFF2-40B4-BE49-F238E27FC236}">
                  <a16:creationId xmlns:a16="http://schemas.microsoft.com/office/drawing/2014/main" id="{E5CE082B-1970-4D10-82EC-41D6F8F8E28A}"/>
                </a:ext>
              </a:extLst>
            </p:cNvPr>
            <p:cNvSpPr/>
            <p:nvPr/>
          </p:nvSpPr>
          <p:spPr>
            <a:xfrm>
              <a:off x="895350" y="3455940"/>
              <a:ext cx="535781" cy="9808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99" name="그룹 298">
            <a:extLst>
              <a:ext uri="{FF2B5EF4-FFF2-40B4-BE49-F238E27FC236}">
                <a16:creationId xmlns:a16="http://schemas.microsoft.com/office/drawing/2014/main" id="{E547AA4D-7441-4B73-90BF-73A0824FDDD9}"/>
              </a:ext>
            </a:extLst>
          </p:cNvPr>
          <p:cNvGrpSpPr/>
          <p:nvPr/>
        </p:nvGrpSpPr>
        <p:grpSpPr>
          <a:xfrm>
            <a:off x="913272" y="4981128"/>
            <a:ext cx="589330" cy="155091"/>
            <a:chOff x="868822" y="3425826"/>
            <a:chExt cx="589330" cy="155091"/>
          </a:xfrm>
        </p:grpSpPr>
        <p:sp>
          <p:nvSpPr>
            <p:cNvPr id="300" name="직사각형 299">
              <a:extLst>
                <a:ext uri="{FF2B5EF4-FFF2-40B4-BE49-F238E27FC236}">
                  <a16:creationId xmlns:a16="http://schemas.microsoft.com/office/drawing/2014/main" id="{31F88ADE-B932-481B-8CDE-3A20AA0BC1B5}"/>
                </a:ext>
              </a:extLst>
            </p:cNvPr>
            <p:cNvSpPr/>
            <p:nvPr/>
          </p:nvSpPr>
          <p:spPr>
            <a:xfrm>
              <a:off x="868822" y="3425826"/>
              <a:ext cx="589330" cy="155091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1" name="직사각형 300">
              <a:extLst>
                <a:ext uri="{FF2B5EF4-FFF2-40B4-BE49-F238E27FC236}">
                  <a16:creationId xmlns:a16="http://schemas.microsoft.com/office/drawing/2014/main" id="{AB2E723D-7722-4F87-BA28-8CC604523AB0}"/>
                </a:ext>
              </a:extLst>
            </p:cNvPr>
            <p:cNvSpPr/>
            <p:nvPr/>
          </p:nvSpPr>
          <p:spPr>
            <a:xfrm>
              <a:off x="895350" y="3455940"/>
              <a:ext cx="535781" cy="9808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02" name="그룹 301">
            <a:extLst>
              <a:ext uri="{FF2B5EF4-FFF2-40B4-BE49-F238E27FC236}">
                <a16:creationId xmlns:a16="http://schemas.microsoft.com/office/drawing/2014/main" id="{29494E37-1083-4147-9468-B94BE66F0CBC}"/>
              </a:ext>
            </a:extLst>
          </p:cNvPr>
          <p:cNvGrpSpPr/>
          <p:nvPr/>
        </p:nvGrpSpPr>
        <p:grpSpPr>
          <a:xfrm>
            <a:off x="1695876" y="4975318"/>
            <a:ext cx="589330" cy="155091"/>
            <a:chOff x="868822" y="3425826"/>
            <a:chExt cx="589330" cy="155091"/>
          </a:xfrm>
        </p:grpSpPr>
        <p:sp>
          <p:nvSpPr>
            <p:cNvPr id="303" name="직사각형 302">
              <a:extLst>
                <a:ext uri="{FF2B5EF4-FFF2-40B4-BE49-F238E27FC236}">
                  <a16:creationId xmlns:a16="http://schemas.microsoft.com/office/drawing/2014/main" id="{83033A59-40CB-485D-B931-9BFC50C513FC}"/>
                </a:ext>
              </a:extLst>
            </p:cNvPr>
            <p:cNvSpPr/>
            <p:nvPr/>
          </p:nvSpPr>
          <p:spPr>
            <a:xfrm>
              <a:off x="868822" y="3425826"/>
              <a:ext cx="589330" cy="155091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4" name="직사각형 303">
              <a:extLst>
                <a:ext uri="{FF2B5EF4-FFF2-40B4-BE49-F238E27FC236}">
                  <a16:creationId xmlns:a16="http://schemas.microsoft.com/office/drawing/2014/main" id="{F7721708-2F8E-46DB-AFAF-9EDBE2A74DD0}"/>
                </a:ext>
              </a:extLst>
            </p:cNvPr>
            <p:cNvSpPr/>
            <p:nvPr/>
          </p:nvSpPr>
          <p:spPr>
            <a:xfrm>
              <a:off x="895350" y="3455940"/>
              <a:ext cx="535781" cy="9808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05" name="그룹 304">
            <a:extLst>
              <a:ext uri="{FF2B5EF4-FFF2-40B4-BE49-F238E27FC236}">
                <a16:creationId xmlns:a16="http://schemas.microsoft.com/office/drawing/2014/main" id="{D24A298E-89AF-4EC7-82D9-609B0226B7A2}"/>
              </a:ext>
            </a:extLst>
          </p:cNvPr>
          <p:cNvGrpSpPr/>
          <p:nvPr/>
        </p:nvGrpSpPr>
        <p:grpSpPr>
          <a:xfrm>
            <a:off x="2484228" y="4967897"/>
            <a:ext cx="589330" cy="155091"/>
            <a:chOff x="868822" y="3425826"/>
            <a:chExt cx="589330" cy="155091"/>
          </a:xfrm>
        </p:grpSpPr>
        <p:sp>
          <p:nvSpPr>
            <p:cNvPr id="306" name="직사각형 305">
              <a:extLst>
                <a:ext uri="{FF2B5EF4-FFF2-40B4-BE49-F238E27FC236}">
                  <a16:creationId xmlns:a16="http://schemas.microsoft.com/office/drawing/2014/main" id="{2005574B-6CEC-4EBB-83A7-CA0101AF2843}"/>
                </a:ext>
              </a:extLst>
            </p:cNvPr>
            <p:cNvSpPr/>
            <p:nvPr/>
          </p:nvSpPr>
          <p:spPr>
            <a:xfrm>
              <a:off x="868822" y="3425826"/>
              <a:ext cx="589330" cy="155091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7" name="직사각형 306">
              <a:extLst>
                <a:ext uri="{FF2B5EF4-FFF2-40B4-BE49-F238E27FC236}">
                  <a16:creationId xmlns:a16="http://schemas.microsoft.com/office/drawing/2014/main" id="{F69B4123-0D94-43C6-9F70-FEA92D2BF67F}"/>
                </a:ext>
              </a:extLst>
            </p:cNvPr>
            <p:cNvSpPr/>
            <p:nvPr/>
          </p:nvSpPr>
          <p:spPr>
            <a:xfrm>
              <a:off x="895350" y="3455940"/>
              <a:ext cx="535781" cy="9808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08" name="그룹 307">
            <a:extLst>
              <a:ext uri="{FF2B5EF4-FFF2-40B4-BE49-F238E27FC236}">
                <a16:creationId xmlns:a16="http://schemas.microsoft.com/office/drawing/2014/main" id="{52C0CAB2-41EE-4347-A751-03A61C3D185B}"/>
              </a:ext>
            </a:extLst>
          </p:cNvPr>
          <p:cNvGrpSpPr/>
          <p:nvPr/>
        </p:nvGrpSpPr>
        <p:grpSpPr>
          <a:xfrm>
            <a:off x="3270343" y="4967897"/>
            <a:ext cx="589330" cy="155091"/>
            <a:chOff x="868822" y="3425826"/>
            <a:chExt cx="589330" cy="155091"/>
          </a:xfrm>
        </p:grpSpPr>
        <p:sp>
          <p:nvSpPr>
            <p:cNvPr id="309" name="직사각형 308">
              <a:extLst>
                <a:ext uri="{FF2B5EF4-FFF2-40B4-BE49-F238E27FC236}">
                  <a16:creationId xmlns:a16="http://schemas.microsoft.com/office/drawing/2014/main" id="{044F886C-AC03-4F24-AC72-879A73FEC5B8}"/>
                </a:ext>
              </a:extLst>
            </p:cNvPr>
            <p:cNvSpPr/>
            <p:nvPr/>
          </p:nvSpPr>
          <p:spPr>
            <a:xfrm>
              <a:off x="868822" y="3425826"/>
              <a:ext cx="589330" cy="155091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0" name="직사각형 309">
              <a:extLst>
                <a:ext uri="{FF2B5EF4-FFF2-40B4-BE49-F238E27FC236}">
                  <a16:creationId xmlns:a16="http://schemas.microsoft.com/office/drawing/2014/main" id="{C98B15BF-64B9-4F04-9361-BB89E603FFFE}"/>
                </a:ext>
              </a:extLst>
            </p:cNvPr>
            <p:cNvSpPr/>
            <p:nvPr/>
          </p:nvSpPr>
          <p:spPr>
            <a:xfrm>
              <a:off x="895350" y="3455940"/>
              <a:ext cx="535781" cy="9808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47" name="그룹 346">
            <a:extLst>
              <a:ext uri="{FF2B5EF4-FFF2-40B4-BE49-F238E27FC236}">
                <a16:creationId xmlns:a16="http://schemas.microsoft.com/office/drawing/2014/main" id="{247BB2A4-7D11-4365-9DF1-ACDD261DA922}"/>
              </a:ext>
            </a:extLst>
          </p:cNvPr>
          <p:cNvGrpSpPr/>
          <p:nvPr/>
        </p:nvGrpSpPr>
        <p:grpSpPr>
          <a:xfrm>
            <a:off x="913454" y="5475204"/>
            <a:ext cx="589330" cy="155091"/>
            <a:chOff x="868822" y="3425826"/>
            <a:chExt cx="589330" cy="155091"/>
          </a:xfrm>
        </p:grpSpPr>
        <p:sp>
          <p:nvSpPr>
            <p:cNvPr id="348" name="직사각형 347">
              <a:extLst>
                <a:ext uri="{FF2B5EF4-FFF2-40B4-BE49-F238E27FC236}">
                  <a16:creationId xmlns:a16="http://schemas.microsoft.com/office/drawing/2014/main" id="{CCB0619C-3D44-41B1-A993-E0A78FCF4217}"/>
                </a:ext>
              </a:extLst>
            </p:cNvPr>
            <p:cNvSpPr/>
            <p:nvPr/>
          </p:nvSpPr>
          <p:spPr>
            <a:xfrm>
              <a:off x="868822" y="3425826"/>
              <a:ext cx="589330" cy="155091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9" name="직사각형 348">
              <a:extLst>
                <a:ext uri="{FF2B5EF4-FFF2-40B4-BE49-F238E27FC236}">
                  <a16:creationId xmlns:a16="http://schemas.microsoft.com/office/drawing/2014/main" id="{866673E5-6556-40C5-B72D-54AAD90F7F71}"/>
                </a:ext>
              </a:extLst>
            </p:cNvPr>
            <p:cNvSpPr/>
            <p:nvPr/>
          </p:nvSpPr>
          <p:spPr>
            <a:xfrm>
              <a:off x="895350" y="3455940"/>
              <a:ext cx="535781" cy="9808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50" name="그룹 349">
            <a:extLst>
              <a:ext uri="{FF2B5EF4-FFF2-40B4-BE49-F238E27FC236}">
                <a16:creationId xmlns:a16="http://schemas.microsoft.com/office/drawing/2014/main" id="{2943D33F-A16D-4743-9349-0CFE60D9617D}"/>
              </a:ext>
            </a:extLst>
          </p:cNvPr>
          <p:cNvGrpSpPr/>
          <p:nvPr/>
        </p:nvGrpSpPr>
        <p:grpSpPr>
          <a:xfrm>
            <a:off x="1696058" y="5469394"/>
            <a:ext cx="589330" cy="155091"/>
            <a:chOff x="868822" y="3425826"/>
            <a:chExt cx="589330" cy="155091"/>
          </a:xfrm>
        </p:grpSpPr>
        <p:sp>
          <p:nvSpPr>
            <p:cNvPr id="351" name="직사각형 350">
              <a:extLst>
                <a:ext uri="{FF2B5EF4-FFF2-40B4-BE49-F238E27FC236}">
                  <a16:creationId xmlns:a16="http://schemas.microsoft.com/office/drawing/2014/main" id="{089A5CDC-6597-4540-B12F-4052315BD102}"/>
                </a:ext>
              </a:extLst>
            </p:cNvPr>
            <p:cNvSpPr/>
            <p:nvPr/>
          </p:nvSpPr>
          <p:spPr>
            <a:xfrm>
              <a:off x="868822" y="3425826"/>
              <a:ext cx="589330" cy="155091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2" name="직사각형 351">
              <a:extLst>
                <a:ext uri="{FF2B5EF4-FFF2-40B4-BE49-F238E27FC236}">
                  <a16:creationId xmlns:a16="http://schemas.microsoft.com/office/drawing/2014/main" id="{8ED12B7E-32E3-498D-A789-1BA5618E485A}"/>
                </a:ext>
              </a:extLst>
            </p:cNvPr>
            <p:cNvSpPr/>
            <p:nvPr/>
          </p:nvSpPr>
          <p:spPr>
            <a:xfrm>
              <a:off x="895350" y="3455940"/>
              <a:ext cx="535781" cy="9808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53" name="그룹 352">
            <a:extLst>
              <a:ext uri="{FF2B5EF4-FFF2-40B4-BE49-F238E27FC236}">
                <a16:creationId xmlns:a16="http://schemas.microsoft.com/office/drawing/2014/main" id="{FFEBC1C8-3348-4C2D-8026-3B5854E35A40}"/>
              </a:ext>
            </a:extLst>
          </p:cNvPr>
          <p:cNvGrpSpPr/>
          <p:nvPr/>
        </p:nvGrpSpPr>
        <p:grpSpPr>
          <a:xfrm>
            <a:off x="2484410" y="5461973"/>
            <a:ext cx="589330" cy="155091"/>
            <a:chOff x="868822" y="3425826"/>
            <a:chExt cx="589330" cy="155091"/>
          </a:xfrm>
        </p:grpSpPr>
        <p:sp>
          <p:nvSpPr>
            <p:cNvPr id="354" name="직사각형 353">
              <a:extLst>
                <a:ext uri="{FF2B5EF4-FFF2-40B4-BE49-F238E27FC236}">
                  <a16:creationId xmlns:a16="http://schemas.microsoft.com/office/drawing/2014/main" id="{B7F59996-58B9-44D1-A7F5-172E5EEE72DD}"/>
                </a:ext>
              </a:extLst>
            </p:cNvPr>
            <p:cNvSpPr/>
            <p:nvPr/>
          </p:nvSpPr>
          <p:spPr>
            <a:xfrm>
              <a:off x="868822" y="3425826"/>
              <a:ext cx="589330" cy="155091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5" name="직사각형 354">
              <a:extLst>
                <a:ext uri="{FF2B5EF4-FFF2-40B4-BE49-F238E27FC236}">
                  <a16:creationId xmlns:a16="http://schemas.microsoft.com/office/drawing/2014/main" id="{38495F61-5474-48D2-BAE5-D209B599AC6C}"/>
                </a:ext>
              </a:extLst>
            </p:cNvPr>
            <p:cNvSpPr/>
            <p:nvPr/>
          </p:nvSpPr>
          <p:spPr>
            <a:xfrm>
              <a:off x="895350" y="3455940"/>
              <a:ext cx="535781" cy="9808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56" name="그룹 355">
            <a:extLst>
              <a:ext uri="{FF2B5EF4-FFF2-40B4-BE49-F238E27FC236}">
                <a16:creationId xmlns:a16="http://schemas.microsoft.com/office/drawing/2014/main" id="{5B185F70-7579-4D27-B415-71386C38314D}"/>
              </a:ext>
            </a:extLst>
          </p:cNvPr>
          <p:cNvGrpSpPr/>
          <p:nvPr/>
        </p:nvGrpSpPr>
        <p:grpSpPr>
          <a:xfrm>
            <a:off x="3270525" y="5461973"/>
            <a:ext cx="589330" cy="155091"/>
            <a:chOff x="868822" y="3425826"/>
            <a:chExt cx="589330" cy="155091"/>
          </a:xfrm>
        </p:grpSpPr>
        <p:sp>
          <p:nvSpPr>
            <p:cNvPr id="357" name="직사각형 356">
              <a:extLst>
                <a:ext uri="{FF2B5EF4-FFF2-40B4-BE49-F238E27FC236}">
                  <a16:creationId xmlns:a16="http://schemas.microsoft.com/office/drawing/2014/main" id="{4E435C2A-D937-4E4F-8C7A-206391356A1C}"/>
                </a:ext>
              </a:extLst>
            </p:cNvPr>
            <p:cNvSpPr/>
            <p:nvPr/>
          </p:nvSpPr>
          <p:spPr>
            <a:xfrm>
              <a:off x="868822" y="3425826"/>
              <a:ext cx="589330" cy="155091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8" name="직사각형 357">
              <a:extLst>
                <a:ext uri="{FF2B5EF4-FFF2-40B4-BE49-F238E27FC236}">
                  <a16:creationId xmlns:a16="http://schemas.microsoft.com/office/drawing/2014/main" id="{B7B4EE7C-3871-437E-A026-C3D5CF31BE06}"/>
                </a:ext>
              </a:extLst>
            </p:cNvPr>
            <p:cNvSpPr/>
            <p:nvPr/>
          </p:nvSpPr>
          <p:spPr>
            <a:xfrm>
              <a:off x="895350" y="3455940"/>
              <a:ext cx="535781" cy="9808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83971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5511873-93F7-45E9-804A-E0C3E8246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7300" y="-1606871"/>
            <a:ext cx="9677400" cy="10071743"/>
          </a:xfrm>
          <a:prstGeom prst="diamond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5D3A10F6-2494-4E77-93E6-A565F07F77B3}"/>
              </a:ext>
            </a:extLst>
          </p:cNvPr>
          <p:cNvSpPr/>
          <p:nvPr/>
        </p:nvSpPr>
        <p:spPr>
          <a:xfrm>
            <a:off x="0" y="-27963"/>
            <a:ext cx="9168685" cy="6858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ECCE702-74C2-4DF2-9068-2A9C89266FC5}"/>
              </a:ext>
            </a:extLst>
          </p:cNvPr>
          <p:cNvSpPr/>
          <p:nvPr/>
        </p:nvSpPr>
        <p:spPr>
          <a:xfrm rot="16200000">
            <a:off x="-7921756" y="3581989"/>
            <a:ext cx="11503742" cy="4339770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FAB10EA-6258-4BBF-91F2-D7325A0BDF15}"/>
              </a:ext>
            </a:extLst>
          </p:cNvPr>
          <p:cNvSpPr/>
          <p:nvPr/>
        </p:nvSpPr>
        <p:spPr>
          <a:xfrm>
            <a:off x="-482505" y="-3328733"/>
            <a:ext cx="13055503" cy="3328734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C9E593A7-0072-4105-8BCA-54670A42D316}"/>
              </a:ext>
            </a:extLst>
          </p:cNvPr>
          <p:cNvSpPr/>
          <p:nvPr/>
        </p:nvSpPr>
        <p:spPr>
          <a:xfrm rot="5400000">
            <a:off x="5106627" y="2914225"/>
            <a:ext cx="11503742" cy="3428998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48626975-C0C3-43E1-81FF-5723FD5B24B2}"/>
              </a:ext>
            </a:extLst>
          </p:cNvPr>
          <p:cNvSpPr/>
          <p:nvPr/>
        </p:nvSpPr>
        <p:spPr>
          <a:xfrm rot="10800000">
            <a:off x="-2449" y="6857999"/>
            <a:ext cx="11503742" cy="2991375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CD220F-9971-4DFD-9517-22430EC7756F}"/>
              </a:ext>
            </a:extLst>
          </p:cNvPr>
          <p:cNvSpPr txBox="1"/>
          <p:nvPr/>
        </p:nvSpPr>
        <p:spPr>
          <a:xfrm>
            <a:off x="-24685" y="391512"/>
            <a:ext cx="4072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 </a:t>
            </a:r>
            <a:r>
              <a:rPr lang="en-US" altLang="ko-K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COST</a:t>
            </a:r>
            <a:endParaRPr lang="ko-KR" alt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2937CE-3A4F-45D7-B209-2E43B4FB3215}"/>
              </a:ext>
            </a:extLst>
          </p:cNvPr>
          <p:cNvSpPr txBox="1"/>
          <p:nvPr/>
        </p:nvSpPr>
        <p:spPr>
          <a:xfrm>
            <a:off x="117585" y="1724709"/>
            <a:ext cx="4580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C00000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통합 내역 솔루션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95014E-1B0C-41F8-87F6-B496CD66DD41}"/>
              </a:ext>
            </a:extLst>
          </p:cNvPr>
          <p:cNvSpPr txBox="1"/>
          <p:nvPr/>
        </p:nvSpPr>
        <p:spPr>
          <a:xfrm>
            <a:off x="117585" y="2224861"/>
            <a:ext cx="5922656" cy="1260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·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다양한 건설 관련 업계에서 필요한 내역 커버리지 제공</a:t>
            </a:r>
            <a:endParaRPr lang="en-US" altLang="ko-KR" sz="1300" dirty="0"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·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한 개의 </a:t>
            </a:r>
            <a:r>
              <a:rPr lang="ko-KR" altLang="en-US" sz="1300" dirty="0" err="1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워런티로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 작업 공유 및 다중 사용이 가능하여 경제적</a:t>
            </a:r>
            <a:endParaRPr lang="en-US" altLang="ko-KR" sz="1300" dirty="0"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·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건설관련 전분야 적용 </a:t>
            </a: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/ 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자료</a:t>
            </a: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DATA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 및 </a:t>
            </a:r>
            <a:r>
              <a:rPr lang="ko-KR" altLang="en-US" sz="1300" dirty="0" err="1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품셈</a:t>
            </a: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,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 </a:t>
            </a:r>
            <a:r>
              <a:rPr lang="ko-KR" altLang="en-US" sz="1300" dirty="0" err="1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일위대가등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 제공</a:t>
            </a:r>
            <a:endParaRPr lang="en-US" altLang="ko-KR" sz="1300" dirty="0"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   - 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토목 건축 설비 전기 통신 조경 문화재 인테리어</a:t>
            </a: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 </a:t>
            </a:r>
            <a:r>
              <a:rPr lang="ko-KR" altLang="en-US" sz="1300" dirty="0" err="1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감정평가등</a:t>
            </a:r>
            <a:endParaRPr lang="ko-KR" altLang="en-US" sz="1300" dirty="0"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</p:txBody>
      </p:sp>
      <p:pic>
        <p:nvPicPr>
          <p:cNvPr id="15" name="그래픽 14" descr="연결">
            <a:extLst>
              <a:ext uri="{FF2B5EF4-FFF2-40B4-BE49-F238E27FC236}">
                <a16:creationId xmlns:a16="http://schemas.microsoft.com/office/drawing/2014/main" id="{2834FA9E-98C5-4C7A-BBAA-8E62062568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79655" y="1144632"/>
            <a:ext cx="1996500" cy="1996500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888E702D-EFEC-4F9A-9F25-CF0812B35FF5}"/>
              </a:ext>
            </a:extLst>
          </p:cNvPr>
          <p:cNvSpPr/>
          <p:nvPr/>
        </p:nvSpPr>
        <p:spPr>
          <a:xfrm>
            <a:off x="4974178" y="1261972"/>
            <a:ext cx="836761" cy="836761"/>
          </a:xfrm>
          <a:prstGeom prst="rect">
            <a:avLst/>
          </a:prstGeom>
          <a:solidFill>
            <a:schemeClr val="bg1"/>
          </a:solidFill>
          <a:ln w="6548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7FC6598E-7D05-4A06-948A-E5D0B992BB57}"/>
              </a:ext>
            </a:extLst>
          </p:cNvPr>
          <p:cNvSpPr/>
          <p:nvPr/>
        </p:nvSpPr>
        <p:spPr>
          <a:xfrm>
            <a:off x="5868680" y="1261972"/>
            <a:ext cx="836761" cy="836761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 w="6548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 dirty="0"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1794F4D3-3B75-4EFD-9454-C342D8C7E02E}"/>
              </a:ext>
            </a:extLst>
          </p:cNvPr>
          <p:cNvSpPr/>
          <p:nvPr/>
        </p:nvSpPr>
        <p:spPr>
          <a:xfrm>
            <a:off x="4974178" y="2161288"/>
            <a:ext cx="836761" cy="836761"/>
          </a:xfrm>
          <a:prstGeom prst="rect">
            <a:avLst/>
          </a:prstGeom>
          <a:solidFill>
            <a:srgbClr val="00729A">
              <a:alpha val="60000"/>
            </a:srgbClr>
          </a:solidFill>
          <a:ln w="6548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 dirty="0"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C59DF15C-6C62-41A8-8A14-C6C54C38B548}"/>
              </a:ext>
            </a:extLst>
          </p:cNvPr>
          <p:cNvSpPr/>
          <p:nvPr/>
        </p:nvSpPr>
        <p:spPr>
          <a:xfrm>
            <a:off x="5868680" y="2161288"/>
            <a:ext cx="836761" cy="836761"/>
          </a:xfrm>
          <a:prstGeom prst="rect">
            <a:avLst/>
          </a:prstGeom>
          <a:solidFill>
            <a:schemeClr val="bg1"/>
          </a:solidFill>
          <a:ln w="6548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  <p:pic>
        <p:nvPicPr>
          <p:cNvPr id="20" name="그래픽 19" descr="동전">
            <a:extLst>
              <a:ext uri="{FF2B5EF4-FFF2-40B4-BE49-F238E27FC236}">
                <a16:creationId xmlns:a16="http://schemas.microsoft.com/office/drawing/2014/main" id="{40BE5235-9401-46BB-872A-0B9AACDFDB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46482" y="2357218"/>
            <a:ext cx="597240" cy="597240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EAC0A1D6-60A0-43F1-B75F-4A23D64F38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284" y="1352962"/>
            <a:ext cx="629591" cy="629591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194FB0F1-AD20-48AC-B0B4-343B7BBDEA2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67" r="15880" b="20613"/>
          <a:stretch/>
        </p:blipFill>
        <p:spPr>
          <a:xfrm>
            <a:off x="5940272" y="2289897"/>
            <a:ext cx="716533" cy="61764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F5281D0-CFC8-4073-AF9F-3E9072142E3D}"/>
              </a:ext>
            </a:extLst>
          </p:cNvPr>
          <p:cNvSpPr txBox="1"/>
          <p:nvPr/>
        </p:nvSpPr>
        <p:spPr>
          <a:xfrm>
            <a:off x="5376386" y="2092902"/>
            <a:ext cx="247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%</a:t>
            </a:r>
            <a:endParaRPr lang="ko-KR" altLang="en-US" sz="2800" b="1" dirty="0"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  <p:pic>
        <p:nvPicPr>
          <p:cNvPr id="24" name="그래픽 23" descr="채광 도구">
            <a:extLst>
              <a:ext uri="{FF2B5EF4-FFF2-40B4-BE49-F238E27FC236}">
                <a16:creationId xmlns:a16="http://schemas.microsoft.com/office/drawing/2014/main" id="{070A2C19-1509-4CCD-B5C6-B07A9F1E61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86264" y="1364313"/>
            <a:ext cx="624548" cy="62454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B3F8AA2-094D-4BC8-B593-5425F856588C}"/>
              </a:ext>
            </a:extLst>
          </p:cNvPr>
          <p:cNvSpPr txBox="1"/>
          <p:nvPr/>
        </p:nvSpPr>
        <p:spPr>
          <a:xfrm>
            <a:off x="4956579" y="3115821"/>
            <a:ext cx="17716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설계</a:t>
            </a:r>
            <a:r>
              <a:rPr lang="en-US" altLang="ko-KR" sz="11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/</a:t>
            </a:r>
            <a:r>
              <a:rPr lang="ko-KR" altLang="en-US" sz="11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유지 보수</a:t>
            </a:r>
            <a:r>
              <a:rPr lang="en-US" altLang="ko-KR" sz="11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/</a:t>
            </a:r>
            <a:r>
              <a:rPr lang="ko-KR" altLang="en-US" sz="11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적산</a:t>
            </a:r>
            <a:r>
              <a:rPr lang="en-US" altLang="ko-KR" sz="11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/</a:t>
            </a:r>
            <a:r>
              <a:rPr lang="ko-KR" altLang="en-US" sz="11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시공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9EA57FA-C193-4430-B8FA-614FEB7203EF}"/>
              </a:ext>
            </a:extLst>
          </p:cNvPr>
          <p:cNvSpPr txBox="1"/>
          <p:nvPr/>
        </p:nvSpPr>
        <p:spPr>
          <a:xfrm>
            <a:off x="6994871" y="3118964"/>
            <a:ext cx="19704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다중 작업이 가능한 사용체계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427A916-868C-4E35-AE7F-8B9D2AACCAAD}"/>
              </a:ext>
            </a:extLst>
          </p:cNvPr>
          <p:cNvSpPr txBox="1"/>
          <p:nvPr/>
        </p:nvSpPr>
        <p:spPr>
          <a:xfrm>
            <a:off x="112013" y="4280553"/>
            <a:ext cx="5488671" cy="952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·Excel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로 작성된 내역서를 원</a:t>
            </a: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-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클릭 불러오기로 간편한 내역 작업</a:t>
            </a:r>
            <a:endParaRPr lang="en-US" altLang="ko-KR" sz="1300" dirty="0"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·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내 자료 기능으로 자주 사용하는 자료는 더욱 편하고 빠르게</a:t>
            </a:r>
            <a:endParaRPr lang="en-US" altLang="ko-KR" sz="1300" dirty="0"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·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내장된 클라우드 기능으로 빠르고 쉬운 작업 공유 협업 체계 구축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4E337BA-BEF4-4088-83B4-57301A667D98}"/>
              </a:ext>
            </a:extLst>
          </p:cNvPr>
          <p:cNvSpPr txBox="1"/>
          <p:nvPr/>
        </p:nvSpPr>
        <p:spPr>
          <a:xfrm>
            <a:off x="112013" y="3775073"/>
            <a:ext cx="2840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C00000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효율적인 작업환경</a:t>
            </a:r>
          </a:p>
        </p:txBody>
      </p:sp>
      <p:pic>
        <p:nvPicPr>
          <p:cNvPr id="46" name="그래픽 45" descr="조금 굽은 화살표">
            <a:extLst>
              <a:ext uri="{FF2B5EF4-FFF2-40B4-BE49-F238E27FC236}">
                <a16:creationId xmlns:a16="http://schemas.microsoft.com/office/drawing/2014/main" id="{6AC22382-A259-4F3D-98EE-54462911018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9446983">
            <a:off x="6814687" y="5593791"/>
            <a:ext cx="1005840" cy="1005840"/>
          </a:xfrm>
          <a:prstGeom prst="rect">
            <a:avLst/>
          </a:prstGeom>
        </p:spPr>
      </p:pic>
      <p:pic>
        <p:nvPicPr>
          <p:cNvPr id="47" name="그래픽 46" descr="조금 굽은 화살표">
            <a:extLst>
              <a:ext uri="{FF2B5EF4-FFF2-40B4-BE49-F238E27FC236}">
                <a16:creationId xmlns:a16="http://schemas.microsoft.com/office/drawing/2014/main" id="{8063DF54-63FC-4968-A28E-1EEE38EF40F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9080337" flipH="1" flipV="1">
            <a:off x="5790753" y="3988935"/>
            <a:ext cx="1005840" cy="1005840"/>
          </a:xfrm>
          <a:prstGeom prst="rect">
            <a:avLst/>
          </a:prstGeom>
        </p:spPr>
      </p:pic>
      <p:sp>
        <p:nvSpPr>
          <p:cNvPr id="48" name="직사각형 47">
            <a:extLst>
              <a:ext uri="{FF2B5EF4-FFF2-40B4-BE49-F238E27FC236}">
                <a16:creationId xmlns:a16="http://schemas.microsoft.com/office/drawing/2014/main" id="{089161FB-9223-42B5-B22B-D7D541489BF5}"/>
              </a:ext>
            </a:extLst>
          </p:cNvPr>
          <p:cNvSpPr/>
          <p:nvPr/>
        </p:nvSpPr>
        <p:spPr>
          <a:xfrm rot="2700000">
            <a:off x="5692740" y="5572430"/>
            <a:ext cx="861968" cy="861968"/>
          </a:xfrm>
          <a:prstGeom prst="rect">
            <a:avLst/>
          </a:prstGeom>
          <a:solidFill>
            <a:schemeClr val="bg2">
              <a:alpha val="70000"/>
            </a:schemeClr>
          </a:solidFill>
          <a:ln w="317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 dirty="0"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  <p:pic>
        <p:nvPicPr>
          <p:cNvPr id="49" name="그래픽 48" descr="사무직 근로자">
            <a:extLst>
              <a:ext uri="{FF2B5EF4-FFF2-40B4-BE49-F238E27FC236}">
                <a16:creationId xmlns:a16="http://schemas.microsoft.com/office/drawing/2014/main" id="{D6B606D4-FF45-4588-9ABC-043658283E1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658739" y="5471091"/>
            <a:ext cx="903870" cy="903870"/>
          </a:xfrm>
          <a:prstGeom prst="rect">
            <a:avLst/>
          </a:prstGeom>
        </p:spPr>
      </p:pic>
      <p:sp>
        <p:nvSpPr>
          <p:cNvPr id="50" name="직사각형 49">
            <a:extLst>
              <a:ext uri="{FF2B5EF4-FFF2-40B4-BE49-F238E27FC236}">
                <a16:creationId xmlns:a16="http://schemas.microsoft.com/office/drawing/2014/main" id="{CF8ACB12-5556-443F-A128-FC492F0B57C4}"/>
              </a:ext>
            </a:extLst>
          </p:cNvPr>
          <p:cNvSpPr/>
          <p:nvPr/>
        </p:nvSpPr>
        <p:spPr>
          <a:xfrm rot="2700000">
            <a:off x="5335168" y="5024725"/>
            <a:ext cx="586776" cy="586776"/>
          </a:xfrm>
          <a:prstGeom prst="rect">
            <a:avLst/>
          </a:prstGeom>
          <a:solidFill>
            <a:srgbClr val="004760">
              <a:alpha val="80000"/>
            </a:srgbClr>
          </a:solidFill>
          <a:ln w="317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 dirty="0"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  <p:pic>
        <p:nvPicPr>
          <p:cNvPr id="51" name="그래픽 50" descr="열린 폴더">
            <a:extLst>
              <a:ext uri="{FF2B5EF4-FFF2-40B4-BE49-F238E27FC236}">
                <a16:creationId xmlns:a16="http://schemas.microsoft.com/office/drawing/2014/main" id="{B05B0738-8260-49C5-B582-67FF3C88B3D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397193" y="5068832"/>
            <a:ext cx="498564" cy="498564"/>
          </a:xfrm>
          <a:prstGeom prst="rect">
            <a:avLst/>
          </a:prstGeom>
        </p:spPr>
      </p:pic>
      <p:sp>
        <p:nvSpPr>
          <p:cNvPr id="52" name="직사각형 51">
            <a:extLst>
              <a:ext uri="{FF2B5EF4-FFF2-40B4-BE49-F238E27FC236}">
                <a16:creationId xmlns:a16="http://schemas.microsoft.com/office/drawing/2014/main" id="{F6B74F76-4EA5-4B81-AB4D-4690B5759BBD}"/>
              </a:ext>
            </a:extLst>
          </p:cNvPr>
          <p:cNvSpPr/>
          <p:nvPr/>
        </p:nvSpPr>
        <p:spPr>
          <a:xfrm rot="2700000">
            <a:off x="4840620" y="5522455"/>
            <a:ext cx="586776" cy="586776"/>
          </a:xfrm>
          <a:prstGeom prst="rect">
            <a:avLst/>
          </a:prstGeom>
          <a:solidFill>
            <a:schemeClr val="bg2">
              <a:lumMod val="75000"/>
              <a:alpha val="70000"/>
            </a:schemeClr>
          </a:solidFill>
          <a:ln w="317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 dirty="0"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  <p:pic>
        <p:nvPicPr>
          <p:cNvPr id="53" name="그림 52">
            <a:extLst>
              <a:ext uri="{FF2B5EF4-FFF2-40B4-BE49-F238E27FC236}">
                <a16:creationId xmlns:a16="http://schemas.microsoft.com/office/drawing/2014/main" id="{C54BC96A-3CE8-4461-8341-394B4519EB0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6150" r="6781" b="9905"/>
          <a:stretch/>
        </p:blipFill>
        <p:spPr>
          <a:xfrm>
            <a:off x="4951495" y="5646190"/>
            <a:ext cx="357060" cy="337163"/>
          </a:xfrm>
          <a:prstGeom prst="rect">
            <a:avLst/>
          </a:prstGeom>
        </p:spPr>
      </p:pic>
      <p:sp>
        <p:nvSpPr>
          <p:cNvPr id="54" name="직사각형 53">
            <a:extLst>
              <a:ext uri="{FF2B5EF4-FFF2-40B4-BE49-F238E27FC236}">
                <a16:creationId xmlns:a16="http://schemas.microsoft.com/office/drawing/2014/main" id="{7D906D03-B574-4DF8-91A8-39FFD8967B36}"/>
              </a:ext>
            </a:extLst>
          </p:cNvPr>
          <p:cNvSpPr/>
          <p:nvPr/>
        </p:nvSpPr>
        <p:spPr>
          <a:xfrm rot="2700000">
            <a:off x="7036371" y="4202062"/>
            <a:ext cx="861968" cy="861968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 w="317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 dirty="0"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  <p:pic>
        <p:nvPicPr>
          <p:cNvPr id="55" name="그래픽 54" descr="데이터베이스">
            <a:extLst>
              <a:ext uri="{FF2B5EF4-FFF2-40B4-BE49-F238E27FC236}">
                <a16:creationId xmlns:a16="http://schemas.microsoft.com/office/drawing/2014/main" id="{7B4282A6-DB2C-4F68-B2B7-3602E5E25A7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099150" y="4267826"/>
            <a:ext cx="722182" cy="722182"/>
          </a:xfrm>
          <a:prstGeom prst="rect">
            <a:avLst/>
          </a:prstGeom>
        </p:spPr>
      </p:pic>
      <p:sp>
        <p:nvSpPr>
          <p:cNvPr id="56" name="직사각형 55">
            <a:extLst>
              <a:ext uri="{FF2B5EF4-FFF2-40B4-BE49-F238E27FC236}">
                <a16:creationId xmlns:a16="http://schemas.microsoft.com/office/drawing/2014/main" id="{316ABEB6-2CA9-4CB4-94CE-5609217EF105}"/>
              </a:ext>
            </a:extLst>
          </p:cNvPr>
          <p:cNvSpPr/>
          <p:nvPr/>
        </p:nvSpPr>
        <p:spPr>
          <a:xfrm rot="2700000">
            <a:off x="7683187" y="5019761"/>
            <a:ext cx="586776" cy="586776"/>
          </a:xfrm>
          <a:prstGeom prst="rect">
            <a:avLst/>
          </a:prstGeom>
          <a:solidFill>
            <a:srgbClr val="004760">
              <a:alpha val="80000"/>
            </a:srgbClr>
          </a:solidFill>
          <a:ln w="317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 dirty="0"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  <p:pic>
        <p:nvPicPr>
          <p:cNvPr id="57" name="그래픽 56" descr="클라우드에서 다운로드">
            <a:extLst>
              <a:ext uri="{FF2B5EF4-FFF2-40B4-BE49-F238E27FC236}">
                <a16:creationId xmlns:a16="http://schemas.microsoft.com/office/drawing/2014/main" id="{E48ADB9B-9BDF-4B5E-A55E-63F209CAFEC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720930" y="5074089"/>
            <a:ext cx="522509" cy="522509"/>
          </a:xfrm>
          <a:prstGeom prst="rect">
            <a:avLst/>
          </a:prstGeom>
        </p:spPr>
      </p:pic>
      <p:sp>
        <p:nvSpPr>
          <p:cNvPr id="58" name="직사각형 57">
            <a:extLst>
              <a:ext uri="{FF2B5EF4-FFF2-40B4-BE49-F238E27FC236}">
                <a16:creationId xmlns:a16="http://schemas.microsoft.com/office/drawing/2014/main" id="{93C5AA50-9C1A-4A2E-BC1F-8B9EBE7A0F6A}"/>
              </a:ext>
            </a:extLst>
          </p:cNvPr>
          <p:cNvSpPr/>
          <p:nvPr/>
        </p:nvSpPr>
        <p:spPr>
          <a:xfrm rot="2700000">
            <a:off x="8178923" y="4522217"/>
            <a:ext cx="586776" cy="586776"/>
          </a:xfrm>
          <a:prstGeom prst="rect">
            <a:avLst/>
          </a:prstGeom>
          <a:solidFill>
            <a:schemeClr val="bg2">
              <a:lumMod val="75000"/>
              <a:alpha val="80000"/>
            </a:schemeClr>
          </a:solidFill>
          <a:ln w="317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 dirty="0"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  <p:pic>
        <p:nvPicPr>
          <p:cNvPr id="59" name="그래픽 58" descr="톱니바퀴">
            <a:extLst>
              <a:ext uri="{FF2B5EF4-FFF2-40B4-BE49-F238E27FC236}">
                <a16:creationId xmlns:a16="http://schemas.microsoft.com/office/drawing/2014/main" id="{CDA48FC4-3272-46D7-9F2A-0E6463512B3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1772706">
            <a:off x="6434674" y="4932857"/>
            <a:ext cx="795206" cy="795206"/>
          </a:xfrm>
          <a:prstGeom prst="rect">
            <a:avLst/>
          </a:prstGeom>
        </p:spPr>
      </p:pic>
      <p:pic>
        <p:nvPicPr>
          <p:cNvPr id="60" name="그래픽 59" descr="사용자">
            <a:extLst>
              <a:ext uri="{FF2B5EF4-FFF2-40B4-BE49-F238E27FC236}">
                <a16:creationId xmlns:a16="http://schemas.microsoft.com/office/drawing/2014/main" id="{0018AFB9-BA1F-4254-8BCA-0B4CE995266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182751" y="4553141"/>
            <a:ext cx="568548" cy="568548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B284D73C-34D4-4840-BE2E-5C012FC5BE2E}"/>
              </a:ext>
            </a:extLst>
          </p:cNvPr>
          <p:cNvSpPr txBox="1"/>
          <p:nvPr/>
        </p:nvSpPr>
        <p:spPr>
          <a:xfrm>
            <a:off x="209377" y="125851"/>
            <a:ext cx="3275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통합내역프로그램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003120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>
            <a:extLst>
              <a:ext uri="{FF2B5EF4-FFF2-40B4-BE49-F238E27FC236}">
                <a16:creationId xmlns:a16="http://schemas.microsoft.com/office/drawing/2014/main" id="{D4643113-88E4-4FA0-9145-B7C9836FC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50" y="-6347"/>
            <a:ext cx="8062392" cy="6885325"/>
          </a:xfrm>
          <a:prstGeom prst="rect">
            <a:avLst/>
          </a:prstGeom>
        </p:spPr>
      </p:pic>
      <p:sp>
        <p:nvSpPr>
          <p:cNvPr id="10" name="직각 삼각형 9">
            <a:extLst>
              <a:ext uri="{FF2B5EF4-FFF2-40B4-BE49-F238E27FC236}">
                <a16:creationId xmlns:a16="http://schemas.microsoft.com/office/drawing/2014/main" id="{0A3A003F-3355-4F0F-8F69-CD82AD52E3E2}"/>
              </a:ext>
            </a:extLst>
          </p:cNvPr>
          <p:cNvSpPr/>
          <p:nvPr/>
        </p:nvSpPr>
        <p:spPr>
          <a:xfrm rot="10800000" flipH="1">
            <a:off x="0" y="-57150"/>
            <a:ext cx="7806712" cy="964950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5D3A10F6-2494-4E77-93E6-A565F07F77B3}"/>
              </a:ext>
            </a:extLst>
          </p:cNvPr>
          <p:cNvSpPr/>
          <p:nvPr/>
        </p:nvSpPr>
        <p:spPr>
          <a:xfrm>
            <a:off x="521610" y="-16836"/>
            <a:ext cx="8640887" cy="690630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ECCE702-74C2-4DF2-9068-2A9C89266FC5}"/>
              </a:ext>
            </a:extLst>
          </p:cNvPr>
          <p:cNvSpPr/>
          <p:nvPr/>
        </p:nvSpPr>
        <p:spPr>
          <a:xfrm rot="16200000">
            <a:off x="-7964197" y="2977258"/>
            <a:ext cx="11598995" cy="4339770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48626975-C0C3-43E1-81FF-5723FD5B24B2}"/>
              </a:ext>
            </a:extLst>
          </p:cNvPr>
          <p:cNvSpPr/>
          <p:nvPr/>
        </p:nvSpPr>
        <p:spPr>
          <a:xfrm rot="10800000">
            <a:off x="-581025" y="6878979"/>
            <a:ext cx="12060082" cy="2991375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2937CE-3A4F-45D7-B209-2E43B4FB3215}"/>
              </a:ext>
            </a:extLst>
          </p:cNvPr>
          <p:cNvSpPr txBox="1"/>
          <p:nvPr/>
        </p:nvSpPr>
        <p:spPr>
          <a:xfrm>
            <a:off x="117585" y="1330638"/>
            <a:ext cx="4580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C00000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전기제도에 초점을 맞춘 기능 구성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95014E-1B0C-41F8-87F6-B496CD66DD41}"/>
              </a:ext>
            </a:extLst>
          </p:cNvPr>
          <p:cNvSpPr txBox="1"/>
          <p:nvPr/>
        </p:nvSpPr>
        <p:spPr>
          <a:xfrm>
            <a:off x="117583" y="1737898"/>
            <a:ext cx="5235929" cy="96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·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기구 정렬 기능</a:t>
            </a:r>
            <a:r>
              <a:rPr lang="en-US" altLang="ko-KR" sz="105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(</a:t>
            </a:r>
            <a:r>
              <a:rPr lang="ko-KR" altLang="en-US" sz="105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라인기준</a:t>
            </a:r>
            <a:r>
              <a:rPr lang="en-US" altLang="ko-KR" sz="105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, </a:t>
            </a:r>
            <a:r>
              <a:rPr lang="ko-KR" altLang="en-US" sz="105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기구기준</a:t>
            </a:r>
            <a:r>
              <a:rPr lang="en-US" altLang="ko-KR" sz="105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)</a:t>
            </a:r>
            <a:r>
              <a:rPr lang="en-US" altLang="ko-KR" sz="130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, </a:t>
            </a:r>
            <a:endParaRPr lang="en-US" altLang="ko-KR" sz="1300" dirty="0"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·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전선 가닥 </a:t>
            </a:r>
            <a:r>
              <a:rPr lang="ko-KR" altLang="en-US" sz="130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수 지정</a:t>
            </a:r>
            <a:r>
              <a:rPr lang="en-US" altLang="ko-KR" sz="130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, </a:t>
            </a:r>
            <a:r>
              <a:rPr lang="ko-KR" altLang="en-US" sz="130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방향지시선</a:t>
            </a:r>
            <a:r>
              <a:rPr lang="en-US" altLang="ko-KR" sz="130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, </a:t>
            </a:r>
            <a:r>
              <a:rPr lang="ko-KR" altLang="en-US" sz="130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일람표</a:t>
            </a:r>
            <a:r>
              <a:rPr lang="en-US" altLang="ko-KR" sz="130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, </a:t>
            </a:r>
            <a:r>
              <a:rPr lang="ko-KR" altLang="en-US" sz="130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트레이</a:t>
            </a:r>
            <a:r>
              <a:rPr lang="en-US" altLang="ko-KR" sz="130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, </a:t>
            </a:r>
            <a:r>
              <a:rPr lang="ko-KR" altLang="en-US" sz="1300" dirty="0" err="1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덕트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 생성 기능</a:t>
            </a:r>
            <a:endParaRPr lang="en-US" altLang="ko-KR" sz="1300" dirty="0"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·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그려진 도면은 정확하고 빠르게 자동산출이 가능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CD220F-9971-4DFD-9517-22430EC7756F}"/>
              </a:ext>
            </a:extLst>
          </p:cNvPr>
          <p:cNvSpPr txBox="1"/>
          <p:nvPr/>
        </p:nvSpPr>
        <p:spPr>
          <a:xfrm>
            <a:off x="-24685" y="391512"/>
            <a:ext cx="43902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 </a:t>
            </a:r>
            <a:r>
              <a:rPr lang="en-US" altLang="ko-K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ASEL-Draw</a:t>
            </a:r>
            <a:endParaRPr lang="ko-KR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E2F148-0279-4DE4-94C0-6CC396113B3A}"/>
              </a:ext>
            </a:extLst>
          </p:cNvPr>
          <p:cNvSpPr txBox="1"/>
          <p:nvPr/>
        </p:nvSpPr>
        <p:spPr>
          <a:xfrm>
            <a:off x="226795" y="125851"/>
            <a:ext cx="3275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전기 설계 프로그램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FAB10EA-6258-4BBF-91F2-D7325A0BDF15}"/>
              </a:ext>
            </a:extLst>
          </p:cNvPr>
          <p:cNvSpPr/>
          <p:nvPr/>
        </p:nvSpPr>
        <p:spPr>
          <a:xfrm>
            <a:off x="-467539" y="-3335080"/>
            <a:ext cx="13055503" cy="3328734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EE3F472E-E517-4681-BFED-E1CA0F93D4C8}"/>
              </a:ext>
            </a:extLst>
          </p:cNvPr>
          <p:cNvSpPr/>
          <p:nvPr/>
        </p:nvSpPr>
        <p:spPr>
          <a:xfrm rot="16200000">
            <a:off x="5516422" y="2694216"/>
            <a:ext cx="11598995" cy="4339770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 dirty="0"/>
          </a:p>
        </p:txBody>
      </p:sp>
      <p:pic>
        <p:nvPicPr>
          <p:cNvPr id="239" name="그림 238">
            <a:extLst>
              <a:ext uri="{FF2B5EF4-FFF2-40B4-BE49-F238E27FC236}">
                <a16:creationId xmlns:a16="http://schemas.microsoft.com/office/drawing/2014/main" id="{209062C4-AF72-4EC2-98DD-C1A4433FCE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0671" y="-2202603"/>
            <a:ext cx="1063779" cy="1063779"/>
          </a:xfrm>
          <a:prstGeom prst="rect">
            <a:avLst/>
          </a:prstGeom>
        </p:spPr>
      </p:pic>
      <p:sp>
        <p:nvSpPr>
          <p:cNvPr id="240" name="화살표: 갈매기형 수장 239">
            <a:extLst>
              <a:ext uri="{FF2B5EF4-FFF2-40B4-BE49-F238E27FC236}">
                <a16:creationId xmlns:a16="http://schemas.microsoft.com/office/drawing/2014/main" id="{D624B8DB-029A-4E18-B4E2-0C04AFE0AE1E}"/>
              </a:ext>
            </a:extLst>
          </p:cNvPr>
          <p:cNvSpPr/>
          <p:nvPr/>
        </p:nvSpPr>
        <p:spPr>
          <a:xfrm rot="5400000">
            <a:off x="7118380" y="2787435"/>
            <a:ext cx="419867" cy="946296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243" name="그래픽 242" descr="동전">
            <a:extLst>
              <a:ext uri="{FF2B5EF4-FFF2-40B4-BE49-F238E27FC236}">
                <a16:creationId xmlns:a16="http://schemas.microsoft.com/office/drawing/2014/main" id="{7F8D5D9D-30AB-416F-9BCE-8E05D4C1F6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01257" y="3763384"/>
            <a:ext cx="597240" cy="597240"/>
          </a:xfrm>
          <a:prstGeom prst="rect">
            <a:avLst/>
          </a:prstGeom>
        </p:spPr>
      </p:pic>
      <p:sp>
        <p:nvSpPr>
          <p:cNvPr id="244" name="TextBox 243">
            <a:extLst>
              <a:ext uri="{FF2B5EF4-FFF2-40B4-BE49-F238E27FC236}">
                <a16:creationId xmlns:a16="http://schemas.microsoft.com/office/drawing/2014/main" id="{A9DF6D78-73A6-4B23-95F6-061B5A9243E3}"/>
              </a:ext>
            </a:extLst>
          </p:cNvPr>
          <p:cNvSpPr txBox="1"/>
          <p:nvPr/>
        </p:nvSpPr>
        <p:spPr>
          <a:xfrm>
            <a:off x="8312035" y="3530430"/>
            <a:ext cx="247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%</a:t>
            </a:r>
            <a:endParaRPr lang="ko-KR" altLang="en-US" sz="2800" b="1" dirty="0"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  <p:pic>
        <p:nvPicPr>
          <p:cNvPr id="246" name="그래픽 245" descr="건설현장 인부">
            <a:extLst>
              <a:ext uri="{FF2B5EF4-FFF2-40B4-BE49-F238E27FC236}">
                <a16:creationId xmlns:a16="http://schemas.microsoft.com/office/drawing/2014/main" id="{586FB344-6DAB-46C0-A99A-72D894F061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08434" y="3657309"/>
            <a:ext cx="826270" cy="826270"/>
          </a:xfrm>
          <a:prstGeom prst="rect">
            <a:avLst/>
          </a:prstGeom>
        </p:spPr>
      </p:pic>
      <p:pic>
        <p:nvPicPr>
          <p:cNvPr id="248" name="그래픽 247" descr="쇼핑 바구니">
            <a:extLst>
              <a:ext uri="{FF2B5EF4-FFF2-40B4-BE49-F238E27FC236}">
                <a16:creationId xmlns:a16="http://schemas.microsoft.com/office/drawing/2014/main" id="{D39D026A-4F52-435B-9286-46BE7CEDAD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77097" y="3624352"/>
            <a:ext cx="826270" cy="826270"/>
          </a:xfrm>
          <a:prstGeom prst="rect">
            <a:avLst/>
          </a:prstGeom>
        </p:spPr>
      </p:pic>
      <p:sp>
        <p:nvSpPr>
          <p:cNvPr id="252" name="TextBox 251">
            <a:extLst>
              <a:ext uri="{FF2B5EF4-FFF2-40B4-BE49-F238E27FC236}">
                <a16:creationId xmlns:a16="http://schemas.microsoft.com/office/drawing/2014/main" id="{41916D6C-EF66-45B3-B26B-ABE4E15FBCF0}"/>
              </a:ext>
            </a:extLst>
          </p:cNvPr>
          <p:cNvSpPr txBox="1"/>
          <p:nvPr/>
        </p:nvSpPr>
        <p:spPr>
          <a:xfrm>
            <a:off x="5823794" y="4427490"/>
            <a:ext cx="9481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dirty="0">
                <a:latin typeface="예스체" panose="020B0500000101010101" pitchFamily="50" charset="-127"/>
                <a:ea typeface="예스체" panose="020B0500000101010101" pitchFamily="50" charset="-127"/>
              </a:rPr>
              <a:t>자재 자동산출</a:t>
            </a: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5DC04DEC-AB65-4CB5-AC5C-1E1833066F5B}"/>
              </a:ext>
            </a:extLst>
          </p:cNvPr>
          <p:cNvSpPr txBox="1"/>
          <p:nvPr/>
        </p:nvSpPr>
        <p:spPr>
          <a:xfrm>
            <a:off x="6846277" y="4425675"/>
            <a:ext cx="100272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dirty="0">
                <a:latin typeface="예스체" panose="020B0500000101010101" pitchFamily="50" charset="-127"/>
                <a:ea typeface="예스체" panose="020B0500000101010101" pitchFamily="50" charset="-127"/>
              </a:rPr>
              <a:t>인부 자동산출</a:t>
            </a: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BE759FC4-DD22-4596-9AB6-48C76DFF2005}"/>
              </a:ext>
            </a:extLst>
          </p:cNvPr>
          <p:cNvSpPr txBox="1"/>
          <p:nvPr/>
        </p:nvSpPr>
        <p:spPr>
          <a:xfrm>
            <a:off x="7885629" y="4418055"/>
            <a:ext cx="9629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dirty="0">
                <a:latin typeface="예스체" panose="020B0500000101010101" pitchFamily="50" charset="-127"/>
                <a:ea typeface="예스체" panose="020B0500000101010101" pitchFamily="50" charset="-127"/>
              </a:rPr>
              <a:t>공사금액 조정</a:t>
            </a:r>
          </a:p>
        </p:txBody>
      </p:sp>
      <p:pic>
        <p:nvPicPr>
          <p:cNvPr id="34" name="그래픽 33" descr="목록">
            <a:extLst>
              <a:ext uri="{FF2B5EF4-FFF2-40B4-BE49-F238E27FC236}">
                <a16:creationId xmlns:a16="http://schemas.microsoft.com/office/drawing/2014/main" id="{7A9BE6B4-E4EE-4AF9-8E8E-4E3C2B9F99A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9955893">
            <a:off x="6836331" y="5244065"/>
            <a:ext cx="997871" cy="997871"/>
          </a:xfrm>
          <a:prstGeom prst="rect">
            <a:avLst/>
          </a:prstGeom>
        </p:spPr>
      </p:pic>
      <p:sp>
        <p:nvSpPr>
          <p:cNvPr id="256" name="화살표: 갈매기형 수장 255">
            <a:extLst>
              <a:ext uri="{FF2B5EF4-FFF2-40B4-BE49-F238E27FC236}">
                <a16:creationId xmlns:a16="http://schemas.microsoft.com/office/drawing/2014/main" id="{4C3A8806-C81F-46C1-9646-6D47FFCD09A6}"/>
              </a:ext>
            </a:extLst>
          </p:cNvPr>
          <p:cNvSpPr/>
          <p:nvPr/>
        </p:nvSpPr>
        <p:spPr>
          <a:xfrm rot="3610277">
            <a:off x="6292233" y="4703133"/>
            <a:ext cx="419867" cy="523228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7" name="화살표: 갈매기형 수장 256">
            <a:extLst>
              <a:ext uri="{FF2B5EF4-FFF2-40B4-BE49-F238E27FC236}">
                <a16:creationId xmlns:a16="http://schemas.microsoft.com/office/drawing/2014/main" id="{F7DFF169-2B55-48CA-9D2A-AEF33B186E5F}"/>
              </a:ext>
            </a:extLst>
          </p:cNvPr>
          <p:cNvSpPr/>
          <p:nvPr/>
        </p:nvSpPr>
        <p:spPr>
          <a:xfrm rot="7180230">
            <a:off x="8005563" y="4691705"/>
            <a:ext cx="419867" cy="523228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8" name="화살표: 갈매기형 수장 257">
            <a:extLst>
              <a:ext uri="{FF2B5EF4-FFF2-40B4-BE49-F238E27FC236}">
                <a16:creationId xmlns:a16="http://schemas.microsoft.com/office/drawing/2014/main" id="{B79BBC6C-6C71-442C-9CB4-BA022C63BAA8}"/>
              </a:ext>
            </a:extLst>
          </p:cNvPr>
          <p:cNvSpPr/>
          <p:nvPr/>
        </p:nvSpPr>
        <p:spPr>
          <a:xfrm rot="5400000">
            <a:off x="7129257" y="4627910"/>
            <a:ext cx="419867" cy="523228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2593ADC8-08FD-4D37-BA1C-282322BACB28}"/>
              </a:ext>
            </a:extLst>
          </p:cNvPr>
          <p:cNvSpPr txBox="1"/>
          <p:nvPr/>
        </p:nvSpPr>
        <p:spPr>
          <a:xfrm>
            <a:off x="6804119" y="6343521"/>
            <a:ext cx="12326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dirty="0">
                <a:latin typeface="예스체" panose="020B0500000101010101" pitchFamily="50" charset="-127"/>
                <a:ea typeface="예스체" panose="020B0500000101010101" pitchFamily="50" charset="-127"/>
              </a:rPr>
              <a:t>내역서</a:t>
            </a:r>
            <a:r>
              <a:rPr lang="en-US" altLang="ko-KR" sz="1050" dirty="0">
                <a:latin typeface="예스체" panose="020B0500000101010101" pitchFamily="50" charset="-127"/>
                <a:ea typeface="예스체" panose="020B0500000101010101" pitchFamily="50" charset="-127"/>
              </a:rPr>
              <a:t>/</a:t>
            </a:r>
            <a:r>
              <a:rPr lang="ko-KR" altLang="en-US" sz="1050" dirty="0">
                <a:latin typeface="예스체" panose="020B0500000101010101" pitchFamily="50" charset="-127"/>
                <a:ea typeface="예스체" panose="020B0500000101010101" pitchFamily="50" charset="-127"/>
              </a:rPr>
              <a:t>수량산출서</a:t>
            </a: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C46B1009-0E7B-4131-8696-A7A9AAB24D50}"/>
              </a:ext>
            </a:extLst>
          </p:cNvPr>
          <p:cNvSpPr txBox="1"/>
          <p:nvPr/>
        </p:nvSpPr>
        <p:spPr>
          <a:xfrm>
            <a:off x="7125366" y="2734079"/>
            <a:ext cx="4276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dirty="0">
                <a:latin typeface="예스체" panose="020B0500000101010101" pitchFamily="50" charset="-127"/>
                <a:ea typeface="예스체" panose="020B0500000101010101" pitchFamily="50" charset="-127"/>
              </a:rPr>
              <a:t>도면</a:t>
            </a:r>
          </a:p>
        </p:txBody>
      </p:sp>
      <p:pic>
        <p:nvPicPr>
          <p:cNvPr id="46" name="그래픽 45" descr="DOLLAR">
            <a:extLst>
              <a:ext uri="{FF2B5EF4-FFF2-40B4-BE49-F238E27FC236}">
                <a16:creationId xmlns:a16="http://schemas.microsoft.com/office/drawing/2014/main" id="{4B093CCA-59E9-4937-BEF2-883A0EA6356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8432471">
            <a:off x="6762514" y="5696472"/>
            <a:ext cx="223390" cy="223390"/>
          </a:xfrm>
          <a:prstGeom prst="rect">
            <a:avLst/>
          </a:prstGeom>
        </p:spPr>
      </p:pic>
      <p:pic>
        <p:nvPicPr>
          <p:cNvPr id="263" name="그래픽 262" descr="화폐">
            <a:extLst>
              <a:ext uri="{FF2B5EF4-FFF2-40B4-BE49-F238E27FC236}">
                <a16:creationId xmlns:a16="http://schemas.microsoft.com/office/drawing/2014/main" id="{CFDEC061-5CC2-4DE3-9689-D2737E67FF8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726589">
            <a:off x="7542445" y="5283386"/>
            <a:ext cx="419868" cy="419868"/>
          </a:xfrm>
          <a:prstGeom prst="rect">
            <a:avLst/>
          </a:prstGeom>
        </p:spPr>
      </p:pic>
      <p:grpSp>
        <p:nvGrpSpPr>
          <p:cNvPr id="86" name="그룹 85">
            <a:extLst>
              <a:ext uri="{FF2B5EF4-FFF2-40B4-BE49-F238E27FC236}">
                <a16:creationId xmlns:a16="http://schemas.microsoft.com/office/drawing/2014/main" id="{2C28B2E0-1D07-46B4-926C-38F8F997F64D}"/>
              </a:ext>
            </a:extLst>
          </p:cNvPr>
          <p:cNvGrpSpPr/>
          <p:nvPr/>
        </p:nvGrpSpPr>
        <p:grpSpPr>
          <a:xfrm>
            <a:off x="6734558" y="1641183"/>
            <a:ext cx="1110947" cy="1021307"/>
            <a:chOff x="6499390" y="1469017"/>
            <a:chExt cx="1110947" cy="1021307"/>
          </a:xfrm>
        </p:grpSpPr>
        <p:sp>
          <p:nvSpPr>
            <p:cNvPr id="265" name="타원 264">
              <a:extLst>
                <a:ext uri="{FF2B5EF4-FFF2-40B4-BE49-F238E27FC236}">
                  <a16:creationId xmlns:a16="http://schemas.microsoft.com/office/drawing/2014/main" id="{83309799-D762-44E4-A806-71D8F714418E}"/>
                </a:ext>
              </a:extLst>
            </p:cNvPr>
            <p:cNvSpPr/>
            <p:nvPr/>
          </p:nvSpPr>
          <p:spPr>
            <a:xfrm rot="10800000">
              <a:off x="7413962" y="2293949"/>
              <a:ext cx="143598" cy="14359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266" name="직선 연결선 265">
              <a:extLst>
                <a:ext uri="{FF2B5EF4-FFF2-40B4-BE49-F238E27FC236}">
                  <a16:creationId xmlns:a16="http://schemas.microsoft.com/office/drawing/2014/main" id="{C8FDFFF4-5EB9-401A-9A66-915C404469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66337" y="2437547"/>
              <a:ext cx="60968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9" name="타원 268">
              <a:extLst>
                <a:ext uri="{FF2B5EF4-FFF2-40B4-BE49-F238E27FC236}">
                  <a16:creationId xmlns:a16="http://schemas.microsoft.com/office/drawing/2014/main" id="{DC03402A-FA5A-4274-AB27-AD323BF64721}"/>
                </a:ext>
              </a:extLst>
            </p:cNvPr>
            <p:cNvSpPr/>
            <p:nvPr/>
          </p:nvSpPr>
          <p:spPr>
            <a:xfrm rot="10800000">
              <a:off x="7361185" y="2241172"/>
              <a:ext cx="249152" cy="24915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271" name="직선 연결선 270">
              <a:extLst>
                <a:ext uri="{FF2B5EF4-FFF2-40B4-BE49-F238E27FC236}">
                  <a16:creationId xmlns:a16="http://schemas.microsoft.com/office/drawing/2014/main" id="{06204BF4-CA18-4748-9A24-7B6968D16A67}"/>
                </a:ext>
              </a:extLst>
            </p:cNvPr>
            <p:cNvCxnSpPr>
              <a:cxnSpLocks/>
            </p:cNvCxnSpPr>
            <p:nvPr/>
          </p:nvCxnSpPr>
          <p:spPr>
            <a:xfrm>
              <a:off x="6766337" y="2234969"/>
              <a:ext cx="0" cy="2201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직선 연결선 274">
              <a:extLst>
                <a:ext uri="{FF2B5EF4-FFF2-40B4-BE49-F238E27FC236}">
                  <a16:creationId xmlns:a16="http://schemas.microsoft.com/office/drawing/2014/main" id="{F5FAE9C9-7B2C-4758-AB09-334E389D5A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47689" y="2245466"/>
              <a:ext cx="60260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직선 연결선 278">
              <a:extLst>
                <a:ext uri="{FF2B5EF4-FFF2-40B4-BE49-F238E27FC236}">
                  <a16:creationId xmlns:a16="http://schemas.microsoft.com/office/drawing/2014/main" id="{76071FDB-9371-44FD-AE13-D0054553A741}"/>
                </a:ext>
              </a:extLst>
            </p:cNvPr>
            <p:cNvCxnSpPr>
              <a:cxnSpLocks/>
              <a:stCxn id="269" idx="3"/>
            </p:cNvCxnSpPr>
            <p:nvPr/>
          </p:nvCxnSpPr>
          <p:spPr>
            <a:xfrm flipV="1">
              <a:off x="7573850" y="1578769"/>
              <a:ext cx="0" cy="6988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직선 연결선 282">
              <a:extLst>
                <a:ext uri="{FF2B5EF4-FFF2-40B4-BE49-F238E27FC236}">
                  <a16:creationId xmlns:a16="http://schemas.microsoft.com/office/drawing/2014/main" id="{8BA0008B-E8F1-4B16-8104-6991156DA7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55209" y="1597767"/>
              <a:ext cx="23246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직선 연결선 284">
              <a:extLst>
                <a:ext uri="{FF2B5EF4-FFF2-40B4-BE49-F238E27FC236}">
                  <a16:creationId xmlns:a16="http://schemas.microsoft.com/office/drawing/2014/main" id="{F977EF78-E9D8-451D-9FDA-C39ED2C408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76021" y="1578769"/>
              <a:ext cx="0" cy="57388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직선 연결선 286">
              <a:extLst>
                <a:ext uri="{FF2B5EF4-FFF2-40B4-BE49-F238E27FC236}">
                  <a16:creationId xmlns:a16="http://schemas.microsoft.com/office/drawing/2014/main" id="{FC94A39F-6430-4D2F-8225-B331ECCACA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77025" y="1527459"/>
              <a:ext cx="88053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직선 연결선 287">
              <a:extLst>
                <a:ext uri="{FF2B5EF4-FFF2-40B4-BE49-F238E27FC236}">
                  <a16:creationId xmlns:a16="http://schemas.microsoft.com/office/drawing/2014/main" id="{48E52D3D-0B79-4BDA-AF96-FC477B0D9F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96298" y="1507332"/>
              <a:ext cx="0" cy="87868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직선 연결선 288">
              <a:extLst>
                <a:ext uri="{FF2B5EF4-FFF2-40B4-BE49-F238E27FC236}">
                  <a16:creationId xmlns:a16="http://schemas.microsoft.com/office/drawing/2014/main" id="{17418F27-7B18-4BBE-8927-501AFF2A0F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15580" y="1507332"/>
              <a:ext cx="0" cy="87868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타원 289">
              <a:extLst>
                <a:ext uri="{FF2B5EF4-FFF2-40B4-BE49-F238E27FC236}">
                  <a16:creationId xmlns:a16="http://schemas.microsoft.com/office/drawing/2014/main" id="{8B9B3D04-F49A-4F3C-B342-0D6B471236A5}"/>
                </a:ext>
              </a:extLst>
            </p:cNvPr>
            <p:cNvSpPr/>
            <p:nvPr/>
          </p:nvSpPr>
          <p:spPr>
            <a:xfrm rot="10800000">
              <a:off x="6515578" y="2310616"/>
              <a:ext cx="180717" cy="13574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291" name="직선 연결선 290">
              <a:extLst>
                <a:ext uri="{FF2B5EF4-FFF2-40B4-BE49-F238E27FC236}">
                  <a16:creationId xmlns:a16="http://schemas.microsoft.com/office/drawing/2014/main" id="{5F425F57-A583-4457-9A39-85B6CEED1A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39487" y="1602530"/>
              <a:ext cx="0" cy="512020"/>
            </a:xfrm>
            <a:prstGeom prst="line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직선 연결선 292">
              <a:extLst>
                <a:ext uri="{FF2B5EF4-FFF2-40B4-BE49-F238E27FC236}">
                  <a16:creationId xmlns:a16="http://schemas.microsoft.com/office/drawing/2014/main" id="{8444DFDD-B7C9-4BF4-98E3-BE91BA47EA06}"/>
                </a:ext>
              </a:extLst>
            </p:cNvPr>
            <p:cNvCxnSpPr>
              <a:cxnSpLocks/>
            </p:cNvCxnSpPr>
            <p:nvPr/>
          </p:nvCxnSpPr>
          <p:spPr>
            <a:xfrm>
              <a:off x="6823490" y="2254927"/>
              <a:ext cx="0" cy="7582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원호 77">
              <a:extLst>
                <a:ext uri="{FF2B5EF4-FFF2-40B4-BE49-F238E27FC236}">
                  <a16:creationId xmlns:a16="http://schemas.microsoft.com/office/drawing/2014/main" id="{15B6D591-6F7B-499C-847A-E32BF4C9BC38}"/>
                </a:ext>
              </a:extLst>
            </p:cNvPr>
            <p:cNvSpPr/>
            <p:nvPr/>
          </p:nvSpPr>
          <p:spPr>
            <a:xfrm rot="19059657">
              <a:off x="6499390" y="1469017"/>
              <a:ext cx="212243" cy="212243"/>
            </a:xfrm>
            <a:prstGeom prst="arc">
              <a:avLst>
                <a:gd name="adj1" fmla="val 15245893"/>
                <a:gd name="adj2" fmla="val 658158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94" name="직선 연결선 293">
              <a:extLst>
                <a:ext uri="{FF2B5EF4-FFF2-40B4-BE49-F238E27FC236}">
                  <a16:creationId xmlns:a16="http://schemas.microsoft.com/office/drawing/2014/main" id="{5F2A8D30-9395-47FE-A379-F3C7C6435ACB}"/>
                </a:ext>
              </a:extLst>
            </p:cNvPr>
            <p:cNvCxnSpPr>
              <a:cxnSpLocks/>
            </p:cNvCxnSpPr>
            <p:nvPr/>
          </p:nvCxnSpPr>
          <p:spPr>
            <a:xfrm>
              <a:off x="6899502" y="2235942"/>
              <a:ext cx="0" cy="7582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직선 연결선 294">
              <a:extLst>
                <a:ext uri="{FF2B5EF4-FFF2-40B4-BE49-F238E27FC236}">
                  <a16:creationId xmlns:a16="http://schemas.microsoft.com/office/drawing/2014/main" id="{B31308D1-71A1-4C0B-BE4F-A3CFA4CB1DDF}"/>
                </a:ext>
              </a:extLst>
            </p:cNvPr>
            <p:cNvCxnSpPr>
              <a:cxnSpLocks/>
            </p:cNvCxnSpPr>
            <p:nvPr/>
          </p:nvCxnSpPr>
          <p:spPr>
            <a:xfrm>
              <a:off x="6968154" y="2233444"/>
              <a:ext cx="0" cy="7582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직선 연결선 295">
              <a:extLst>
                <a:ext uri="{FF2B5EF4-FFF2-40B4-BE49-F238E27FC236}">
                  <a16:creationId xmlns:a16="http://schemas.microsoft.com/office/drawing/2014/main" id="{F10CA550-B3B3-4C9C-9A1C-09BFFB0E7A64}"/>
                </a:ext>
              </a:extLst>
            </p:cNvPr>
            <p:cNvCxnSpPr>
              <a:cxnSpLocks/>
            </p:cNvCxnSpPr>
            <p:nvPr/>
          </p:nvCxnSpPr>
          <p:spPr>
            <a:xfrm>
              <a:off x="7038830" y="2233444"/>
              <a:ext cx="0" cy="7582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직선 연결선 296">
              <a:extLst>
                <a:ext uri="{FF2B5EF4-FFF2-40B4-BE49-F238E27FC236}">
                  <a16:creationId xmlns:a16="http://schemas.microsoft.com/office/drawing/2014/main" id="{9A325EE6-83E3-4A21-8145-30A5E1FB7C27}"/>
                </a:ext>
              </a:extLst>
            </p:cNvPr>
            <p:cNvCxnSpPr>
              <a:cxnSpLocks/>
            </p:cNvCxnSpPr>
            <p:nvPr/>
          </p:nvCxnSpPr>
          <p:spPr>
            <a:xfrm>
              <a:off x="7107769" y="2233444"/>
              <a:ext cx="0" cy="7582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직선 연결선 297">
              <a:extLst>
                <a:ext uri="{FF2B5EF4-FFF2-40B4-BE49-F238E27FC236}">
                  <a16:creationId xmlns:a16="http://schemas.microsoft.com/office/drawing/2014/main" id="{390142A4-B6B2-43D5-9985-CD20FBAF8914}"/>
                </a:ext>
              </a:extLst>
            </p:cNvPr>
            <p:cNvCxnSpPr>
              <a:cxnSpLocks/>
            </p:cNvCxnSpPr>
            <p:nvPr/>
          </p:nvCxnSpPr>
          <p:spPr>
            <a:xfrm>
              <a:off x="7172729" y="2233444"/>
              <a:ext cx="0" cy="9730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직선 연결선 298">
              <a:extLst>
                <a:ext uri="{FF2B5EF4-FFF2-40B4-BE49-F238E27FC236}">
                  <a16:creationId xmlns:a16="http://schemas.microsoft.com/office/drawing/2014/main" id="{86719168-F4CC-4714-8399-D758ECB1472D}"/>
                </a:ext>
              </a:extLst>
            </p:cNvPr>
            <p:cNvCxnSpPr>
              <a:cxnSpLocks/>
            </p:cNvCxnSpPr>
            <p:nvPr/>
          </p:nvCxnSpPr>
          <p:spPr>
            <a:xfrm>
              <a:off x="7239487" y="2233444"/>
              <a:ext cx="0" cy="7582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직선 연결선 299">
              <a:extLst>
                <a:ext uri="{FF2B5EF4-FFF2-40B4-BE49-F238E27FC236}">
                  <a16:creationId xmlns:a16="http://schemas.microsoft.com/office/drawing/2014/main" id="{BD953200-09F8-4D0F-B68B-D72E1F10070C}"/>
                </a:ext>
              </a:extLst>
            </p:cNvPr>
            <p:cNvCxnSpPr>
              <a:cxnSpLocks/>
            </p:cNvCxnSpPr>
            <p:nvPr/>
          </p:nvCxnSpPr>
          <p:spPr>
            <a:xfrm>
              <a:off x="7370647" y="2133598"/>
              <a:ext cx="7710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직선 연결선 300">
              <a:extLst>
                <a:ext uri="{FF2B5EF4-FFF2-40B4-BE49-F238E27FC236}">
                  <a16:creationId xmlns:a16="http://schemas.microsoft.com/office/drawing/2014/main" id="{99AB80EC-00AD-4162-91DC-3D8E5139C87A}"/>
                </a:ext>
              </a:extLst>
            </p:cNvPr>
            <p:cNvCxnSpPr>
              <a:cxnSpLocks/>
            </p:cNvCxnSpPr>
            <p:nvPr/>
          </p:nvCxnSpPr>
          <p:spPr>
            <a:xfrm>
              <a:off x="7370647" y="2069304"/>
              <a:ext cx="7710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직선 연결선 301">
              <a:extLst>
                <a:ext uri="{FF2B5EF4-FFF2-40B4-BE49-F238E27FC236}">
                  <a16:creationId xmlns:a16="http://schemas.microsoft.com/office/drawing/2014/main" id="{B9C48FAC-D165-458F-A140-07C223F549A8}"/>
                </a:ext>
              </a:extLst>
            </p:cNvPr>
            <p:cNvCxnSpPr>
              <a:cxnSpLocks/>
            </p:cNvCxnSpPr>
            <p:nvPr/>
          </p:nvCxnSpPr>
          <p:spPr>
            <a:xfrm>
              <a:off x="7370647" y="2007391"/>
              <a:ext cx="10413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직선 연결선 302">
              <a:extLst>
                <a:ext uri="{FF2B5EF4-FFF2-40B4-BE49-F238E27FC236}">
                  <a16:creationId xmlns:a16="http://schemas.microsoft.com/office/drawing/2014/main" id="{2621C792-731B-49FB-A7A4-F83C51FA293D}"/>
                </a:ext>
              </a:extLst>
            </p:cNvPr>
            <p:cNvCxnSpPr>
              <a:cxnSpLocks/>
            </p:cNvCxnSpPr>
            <p:nvPr/>
          </p:nvCxnSpPr>
          <p:spPr>
            <a:xfrm>
              <a:off x="7378921" y="1669253"/>
              <a:ext cx="10413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직선 연결선 303">
              <a:extLst>
                <a:ext uri="{FF2B5EF4-FFF2-40B4-BE49-F238E27FC236}">
                  <a16:creationId xmlns:a16="http://schemas.microsoft.com/office/drawing/2014/main" id="{7718F6B8-E1D8-4C53-8B4C-46DEC6A89F6B}"/>
                </a:ext>
              </a:extLst>
            </p:cNvPr>
            <p:cNvCxnSpPr>
              <a:cxnSpLocks/>
            </p:cNvCxnSpPr>
            <p:nvPr/>
          </p:nvCxnSpPr>
          <p:spPr>
            <a:xfrm>
              <a:off x="7374159" y="1733133"/>
              <a:ext cx="7710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직선 연결선 304">
              <a:extLst>
                <a:ext uri="{FF2B5EF4-FFF2-40B4-BE49-F238E27FC236}">
                  <a16:creationId xmlns:a16="http://schemas.microsoft.com/office/drawing/2014/main" id="{29822709-A9B0-4BB9-A819-BE302C7E9FE0}"/>
                </a:ext>
              </a:extLst>
            </p:cNvPr>
            <p:cNvCxnSpPr>
              <a:cxnSpLocks/>
            </p:cNvCxnSpPr>
            <p:nvPr/>
          </p:nvCxnSpPr>
          <p:spPr>
            <a:xfrm>
              <a:off x="7373027" y="1794516"/>
              <a:ext cx="7710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직선 연결선 305">
              <a:extLst>
                <a:ext uri="{FF2B5EF4-FFF2-40B4-BE49-F238E27FC236}">
                  <a16:creationId xmlns:a16="http://schemas.microsoft.com/office/drawing/2014/main" id="{653DE655-9A1D-45F7-AEC8-BA400764910B}"/>
                </a:ext>
              </a:extLst>
            </p:cNvPr>
            <p:cNvCxnSpPr>
              <a:cxnSpLocks/>
            </p:cNvCxnSpPr>
            <p:nvPr/>
          </p:nvCxnSpPr>
          <p:spPr>
            <a:xfrm>
              <a:off x="7374515" y="1863302"/>
              <a:ext cx="7710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직선 연결선 306">
              <a:extLst>
                <a:ext uri="{FF2B5EF4-FFF2-40B4-BE49-F238E27FC236}">
                  <a16:creationId xmlns:a16="http://schemas.microsoft.com/office/drawing/2014/main" id="{E5AF3007-E222-4FB6-A823-7EF504E84203}"/>
                </a:ext>
              </a:extLst>
            </p:cNvPr>
            <p:cNvCxnSpPr>
              <a:cxnSpLocks/>
            </p:cNvCxnSpPr>
            <p:nvPr/>
          </p:nvCxnSpPr>
          <p:spPr>
            <a:xfrm>
              <a:off x="7375408" y="1930595"/>
              <a:ext cx="7710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5" name="TextBox 314">
            <a:extLst>
              <a:ext uri="{FF2B5EF4-FFF2-40B4-BE49-F238E27FC236}">
                <a16:creationId xmlns:a16="http://schemas.microsoft.com/office/drawing/2014/main" id="{198409C3-2D97-4A00-A603-9B74277FBE82}"/>
              </a:ext>
            </a:extLst>
          </p:cNvPr>
          <p:cNvSpPr txBox="1"/>
          <p:nvPr/>
        </p:nvSpPr>
        <p:spPr>
          <a:xfrm>
            <a:off x="6904390" y="1723429"/>
            <a:ext cx="5211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latin typeface="예스체" panose="020B0500000101010101" pitchFamily="50" charset="-127"/>
                <a:ea typeface="예스체" panose="020B0500000101010101" pitchFamily="50" charset="-127"/>
              </a:rPr>
              <a:t>ASEL</a:t>
            </a:r>
            <a:endParaRPr lang="ko-KR" altLang="en-US" sz="1000" dirty="0">
              <a:latin typeface="예스체" panose="020B0500000101010101" pitchFamily="50" charset="-127"/>
              <a:ea typeface="예스체" panose="020B0500000101010101" pitchFamily="50" charset="-127"/>
            </a:endParaRPr>
          </a:p>
        </p:txBody>
      </p:sp>
      <p:cxnSp>
        <p:nvCxnSpPr>
          <p:cNvPr id="317" name="직선 연결선 316">
            <a:extLst>
              <a:ext uri="{FF2B5EF4-FFF2-40B4-BE49-F238E27FC236}">
                <a16:creationId xmlns:a16="http://schemas.microsoft.com/office/drawing/2014/main" id="{88EF3D1D-3F4A-49AA-8439-7E3AAFC48D89}"/>
              </a:ext>
            </a:extLst>
          </p:cNvPr>
          <p:cNvCxnSpPr>
            <a:cxnSpLocks/>
          </p:cNvCxnSpPr>
          <p:nvPr/>
        </p:nvCxnSpPr>
        <p:spPr>
          <a:xfrm flipV="1">
            <a:off x="226795" y="2824425"/>
            <a:ext cx="1400031" cy="1058345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1" name="그룹 320">
            <a:extLst>
              <a:ext uri="{FF2B5EF4-FFF2-40B4-BE49-F238E27FC236}">
                <a16:creationId xmlns:a16="http://schemas.microsoft.com/office/drawing/2014/main" id="{200484FA-095C-4D7E-B318-5342199D5BD3}"/>
              </a:ext>
            </a:extLst>
          </p:cNvPr>
          <p:cNvGrpSpPr/>
          <p:nvPr/>
        </p:nvGrpSpPr>
        <p:grpSpPr>
          <a:xfrm rot="19380425">
            <a:off x="431280" y="3642406"/>
            <a:ext cx="347663" cy="347492"/>
            <a:chOff x="547686" y="4062004"/>
            <a:chExt cx="347663" cy="347492"/>
          </a:xfrm>
        </p:grpSpPr>
        <p:sp>
          <p:nvSpPr>
            <p:cNvPr id="319" name="타원 318">
              <a:extLst>
                <a:ext uri="{FF2B5EF4-FFF2-40B4-BE49-F238E27FC236}">
                  <a16:creationId xmlns:a16="http://schemas.microsoft.com/office/drawing/2014/main" id="{7A04131E-F6E0-4DC0-BE34-2A086C80DB9E}"/>
                </a:ext>
              </a:extLst>
            </p:cNvPr>
            <p:cNvSpPr/>
            <p:nvPr/>
          </p:nvSpPr>
          <p:spPr>
            <a:xfrm>
              <a:off x="614894" y="4188516"/>
              <a:ext cx="220980" cy="22098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98" name="직선 연결선 97">
              <a:extLst>
                <a:ext uri="{FF2B5EF4-FFF2-40B4-BE49-F238E27FC236}">
                  <a16:creationId xmlns:a16="http://schemas.microsoft.com/office/drawing/2014/main" id="{E6F37AD4-D0A6-44B1-8B26-20E251DF130A}"/>
                </a:ext>
              </a:extLst>
            </p:cNvPr>
            <p:cNvCxnSpPr>
              <a:stCxn id="319" idx="0"/>
            </p:cNvCxnSpPr>
            <p:nvPr/>
          </p:nvCxnSpPr>
          <p:spPr>
            <a:xfrm flipV="1">
              <a:off x="725384" y="4062004"/>
              <a:ext cx="0" cy="1265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직선 연결선 108">
              <a:extLst>
                <a:ext uri="{FF2B5EF4-FFF2-40B4-BE49-F238E27FC236}">
                  <a16:creationId xmlns:a16="http://schemas.microsoft.com/office/drawing/2014/main" id="{443E75C6-F9EE-41EF-9FE0-818846608CD1}"/>
                </a:ext>
              </a:extLst>
            </p:cNvPr>
            <p:cNvCxnSpPr/>
            <p:nvPr/>
          </p:nvCxnSpPr>
          <p:spPr>
            <a:xfrm>
              <a:off x="547686" y="4063301"/>
              <a:ext cx="34766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2" name="그룹 321">
            <a:extLst>
              <a:ext uri="{FF2B5EF4-FFF2-40B4-BE49-F238E27FC236}">
                <a16:creationId xmlns:a16="http://schemas.microsoft.com/office/drawing/2014/main" id="{0111618A-9AF7-4728-9D5D-2511E61F1225}"/>
              </a:ext>
            </a:extLst>
          </p:cNvPr>
          <p:cNvGrpSpPr/>
          <p:nvPr/>
        </p:nvGrpSpPr>
        <p:grpSpPr>
          <a:xfrm rot="19380425">
            <a:off x="846267" y="3327004"/>
            <a:ext cx="347663" cy="347492"/>
            <a:chOff x="547686" y="4062004"/>
            <a:chExt cx="347663" cy="347492"/>
          </a:xfrm>
        </p:grpSpPr>
        <p:sp>
          <p:nvSpPr>
            <p:cNvPr id="323" name="타원 322">
              <a:extLst>
                <a:ext uri="{FF2B5EF4-FFF2-40B4-BE49-F238E27FC236}">
                  <a16:creationId xmlns:a16="http://schemas.microsoft.com/office/drawing/2014/main" id="{B2BEDC22-2E5B-44C1-8217-DDE9F055B747}"/>
                </a:ext>
              </a:extLst>
            </p:cNvPr>
            <p:cNvSpPr/>
            <p:nvPr/>
          </p:nvSpPr>
          <p:spPr>
            <a:xfrm>
              <a:off x="614894" y="4188516"/>
              <a:ext cx="220980" cy="22098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324" name="직선 연결선 323">
              <a:extLst>
                <a:ext uri="{FF2B5EF4-FFF2-40B4-BE49-F238E27FC236}">
                  <a16:creationId xmlns:a16="http://schemas.microsoft.com/office/drawing/2014/main" id="{B29F9466-FC9B-45CC-B506-DDC295FC5D44}"/>
                </a:ext>
              </a:extLst>
            </p:cNvPr>
            <p:cNvCxnSpPr>
              <a:stCxn id="323" idx="0"/>
            </p:cNvCxnSpPr>
            <p:nvPr/>
          </p:nvCxnSpPr>
          <p:spPr>
            <a:xfrm flipV="1">
              <a:off x="725384" y="4062004"/>
              <a:ext cx="0" cy="1265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5" name="직선 연결선 324">
              <a:extLst>
                <a:ext uri="{FF2B5EF4-FFF2-40B4-BE49-F238E27FC236}">
                  <a16:creationId xmlns:a16="http://schemas.microsoft.com/office/drawing/2014/main" id="{C1B1DC3C-95EF-47C7-A7ED-A630F7294368}"/>
                </a:ext>
              </a:extLst>
            </p:cNvPr>
            <p:cNvCxnSpPr/>
            <p:nvPr/>
          </p:nvCxnSpPr>
          <p:spPr>
            <a:xfrm>
              <a:off x="547686" y="4063301"/>
              <a:ext cx="34766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6" name="그룹 325">
            <a:extLst>
              <a:ext uri="{FF2B5EF4-FFF2-40B4-BE49-F238E27FC236}">
                <a16:creationId xmlns:a16="http://schemas.microsoft.com/office/drawing/2014/main" id="{51C95901-99DA-4C1B-9913-C4FF2141C771}"/>
              </a:ext>
            </a:extLst>
          </p:cNvPr>
          <p:cNvGrpSpPr/>
          <p:nvPr/>
        </p:nvGrpSpPr>
        <p:grpSpPr>
          <a:xfrm rot="19380425">
            <a:off x="1257110" y="3018958"/>
            <a:ext cx="347663" cy="347492"/>
            <a:chOff x="547686" y="4062004"/>
            <a:chExt cx="347663" cy="347492"/>
          </a:xfrm>
        </p:grpSpPr>
        <p:sp>
          <p:nvSpPr>
            <p:cNvPr id="327" name="타원 326">
              <a:extLst>
                <a:ext uri="{FF2B5EF4-FFF2-40B4-BE49-F238E27FC236}">
                  <a16:creationId xmlns:a16="http://schemas.microsoft.com/office/drawing/2014/main" id="{089E2E53-7331-4B91-8864-A6A016193FEE}"/>
                </a:ext>
              </a:extLst>
            </p:cNvPr>
            <p:cNvSpPr/>
            <p:nvPr/>
          </p:nvSpPr>
          <p:spPr>
            <a:xfrm>
              <a:off x="614894" y="4188516"/>
              <a:ext cx="220980" cy="22098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328" name="직선 연결선 327">
              <a:extLst>
                <a:ext uri="{FF2B5EF4-FFF2-40B4-BE49-F238E27FC236}">
                  <a16:creationId xmlns:a16="http://schemas.microsoft.com/office/drawing/2014/main" id="{128B3B68-96A9-4380-9128-49FFC757BF24}"/>
                </a:ext>
              </a:extLst>
            </p:cNvPr>
            <p:cNvCxnSpPr>
              <a:stCxn id="327" idx="0"/>
            </p:cNvCxnSpPr>
            <p:nvPr/>
          </p:nvCxnSpPr>
          <p:spPr>
            <a:xfrm flipV="1">
              <a:off x="725384" y="4062004"/>
              <a:ext cx="0" cy="1265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9" name="직선 연결선 328">
              <a:extLst>
                <a:ext uri="{FF2B5EF4-FFF2-40B4-BE49-F238E27FC236}">
                  <a16:creationId xmlns:a16="http://schemas.microsoft.com/office/drawing/2014/main" id="{CD587447-AE02-4D04-938F-4A9997E308EA}"/>
                </a:ext>
              </a:extLst>
            </p:cNvPr>
            <p:cNvCxnSpPr/>
            <p:nvPr/>
          </p:nvCxnSpPr>
          <p:spPr>
            <a:xfrm>
              <a:off x="547686" y="4063301"/>
              <a:ext cx="34766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6" name="그룹 355">
            <a:extLst>
              <a:ext uri="{FF2B5EF4-FFF2-40B4-BE49-F238E27FC236}">
                <a16:creationId xmlns:a16="http://schemas.microsoft.com/office/drawing/2014/main" id="{1F7365EE-787D-471F-B392-55F87641233A}"/>
              </a:ext>
            </a:extLst>
          </p:cNvPr>
          <p:cNvGrpSpPr/>
          <p:nvPr/>
        </p:nvGrpSpPr>
        <p:grpSpPr>
          <a:xfrm rot="19176190" flipV="1">
            <a:off x="807203" y="4075264"/>
            <a:ext cx="347663" cy="347492"/>
            <a:chOff x="547686" y="4062004"/>
            <a:chExt cx="347663" cy="347492"/>
          </a:xfrm>
        </p:grpSpPr>
        <p:sp>
          <p:nvSpPr>
            <p:cNvPr id="357" name="타원 356">
              <a:extLst>
                <a:ext uri="{FF2B5EF4-FFF2-40B4-BE49-F238E27FC236}">
                  <a16:creationId xmlns:a16="http://schemas.microsoft.com/office/drawing/2014/main" id="{5BEE17A8-EEB1-4DFA-A908-8C58CACED52F}"/>
                </a:ext>
              </a:extLst>
            </p:cNvPr>
            <p:cNvSpPr/>
            <p:nvPr/>
          </p:nvSpPr>
          <p:spPr>
            <a:xfrm>
              <a:off x="614894" y="4188516"/>
              <a:ext cx="220980" cy="220980"/>
            </a:xfrm>
            <a:prstGeom prst="ellipse">
              <a:avLst/>
            </a:prstGeom>
            <a:noFill/>
            <a:ln w="25400">
              <a:solidFill>
                <a:schemeClr val="tx1">
                  <a:alpha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358" name="직선 연결선 357">
              <a:extLst>
                <a:ext uri="{FF2B5EF4-FFF2-40B4-BE49-F238E27FC236}">
                  <a16:creationId xmlns:a16="http://schemas.microsoft.com/office/drawing/2014/main" id="{E2C96D99-8CFE-4541-9281-241522E3FB29}"/>
                </a:ext>
              </a:extLst>
            </p:cNvPr>
            <p:cNvCxnSpPr>
              <a:stCxn id="357" idx="0"/>
            </p:cNvCxnSpPr>
            <p:nvPr/>
          </p:nvCxnSpPr>
          <p:spPr>
            <a:xfrm flipV="1">
              <a:off x="725384" y="4062004"/>
              <a:ext cx="0" cy="126512"/>
            </a:xfrm>
            <a:prstGeom prst="line">
              <a:avLst/>
            </a:prstGeom>
            <a:ln w="25400">
              <a:solidFill>
                <a:schemeClr val="tx1">
                  <a:alpha val="3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9" name="직선 연결선 358">
              <a:extLst>
                <a:ext uri="{FF2B5EF4-FFF2-40B4-BE49-F238E27FC236}">
                  <a16:creationId xmlns:a16="http://schemas.microsoft.com/office/drawing/2014/main" id="{7C47B209-05B5-42BE-A30B-A1CDB62BA24B}"/>
                </a:ext>
              </a:extLst>
            </p:cNvPr>
            <p:cNvCxnSpPr/>
            <p:nvPr/>
          </p:nvCxnSpPr>
          <p:spPr>
            <a:xfrm>
              <a:off x="547686" y="4063301"/>
              <a:ext cx="347663" cy="0"/>
            </a:xfrm>
            <a:prstGeom prst="line">
              <a:avLst/>
            </a:prstGeom>
            <a:ln w="25400">
              <a:solidFill>
                <a:schemeClr val="tx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0" name="그룹 359">
            <a:extLst>
              <a:ext uri="{FF2B5EF4-FFF2-40B4-BE49-F238E27FC236}">
                <a16:creationId xmlns:a16="http://schemas.microsoft.com/office/drawing/2014/main" id="{B3DD034A-21DE-47F3-A510-95DECFC1CCC4}"/>
              </a:ext>
            </a:extLst>
          </p:cNvPr>
          <p:cNvGrpSpPr/>
          <p:nvPr/>
        </p:nvGrpSpPr>
        <p:grpSpPr>
          <a:xfrm rot="19176190" flipV="1">
            <a:off x="1222190" y="3759862"/>
            <a:ext cx="347663" cy="347492"/>
            <a:chOff x="547686" y="4062004"/>
            <a:chExt cx="347663" cy="347492"/>
          </a:xfrm>
        </p:grpSpPr>
        <p:sp>
          <p:nvSpPr>
            <p:cNvPr id="361" name="타원 360">
              <a:extLst>
                <a:ext uri="{FF2B5EF4-FFF2-40B4-BE49-F238E27FC236}">
                  <a16:creationId xmlns:a16="http://schemas.microsoft.com/office/drawing/2014/main" id="{64F09190-8C27-4193-807A-4DA1E81E02DA}"/>
                </a:ext>
              </a:extLst>
            </p:cNvPr>
            <p:cNvSpPr/>
            <p:nvPr/>
          </p:nvSpPr>
          <p:spPr>
            <a:xfrm>
              <a:off x="614894" y="4188516"/>
              <a:ext cx="220980" cy="220980"/>
            </a:xfrm>
            <a:prstGeom prst="ellipse">
              <a:avLst/>
            </a:prstGeom>
            <a:noFill/>
            <a:ln w="25400">
              <a:solidFill>
                <a:schemeClr val="tx1">
                  <a:alpha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362" name="직선 연결선 361">
              <a:extLst>
                <a:ext uri="{FF2B5EF4-FFF2-40B4-BE49-F238E27FC236}">
                  <a16:creationId xmlns:a16="http://schemas.microsoft.com/office/drawing/2014/main" id="{90636CE3-62F0-48D9-94C7-6C21AFE4AE6A}"/>
                </a:ext>
              </a:extLst>
            </p:cNvPr>
            <p:cNvCxnSpPr>
              <a:stCxn id="361" idx="0"/>
            </p:cNvCxnSpPr>
            <p:nvPr/>
          </p:nvCxnSpPr>
          <p:spPr>
            <a:xfrm flipV="1">
              <a:off x="725384" y="4062004"/>
              <a:ext cx="0" cy="126512"/>
            </a:xfrm>
            <a:prstGeom prst="line">
              <a:avLst/>
            </a:prstGeom>
            <a:ln w="25400">
              <a:solidFill>
                <a:schemeClr val="tx1">
                  <a:alpha val="3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3" name="직선 연결선 362">
              <a:extLst>
                <a:ext uri="{FF2B5EF4-FFF2-40B4-BE49-F238E27FC236}">
                  <a16:creationId xmlns:a16="http://schemas.microsoft.com/office/drawing/2014/main" id="{36A9B24C-BE06-4006-ABF8-FB3171F0AE26}"/>
                </a:ext>
              </a:extLst>
            </p:cNvPr>
            <p:cNvCxnSpPr/>
            <p:nvPr/>
          </p:nvCxnSpPr>
          <p:spPr>
            <a:xfrm>
              <a:off x="547686" y="4063301"/>
              <a:ext cx="347663" cy="0"/>
            </a:xfrm>
            <a:prstGeom prst="line">
              <a:avLst/>
            </a:prstGeom>
            <a:ln w="25400">
              <a:solidFill>
                <a:schemeClr val="tx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4" name="그룹 363">
            <a:extLst>
              <a:ext uri="{FF2B5EF4-FFF2-40B4-BE49-F238E27FC236}">
                <a16:creationId xmlns:a16="http://schemas.microsoft.com/office/drawing/2014/main" id="{58F502AE-0AAC-4EA9-88FF-800C016CC360}"/>
              </a:ext>
            </a:extLst>
          </p:cNvPr>
          <p:cNvGrpSpPr/>
          <p:nvPr/>
        </p:nvGrpSpPr>
        <p:grpSpPr>
          <a:xfrm rot="19176190" flipV="1">
            <a:off x="1633033" y="3451816"/>
            <a:ext cx="347663" cy="347492"/>
            <a:chOff x="547686" y="4062004"/>
            <a:chExt cx="347663" cy="347492"/>
          </a:xfrm>
        </p:grpSpPr>
        <p:sp>
          <p:nvSpPr>
            <p:cNvPr id="365" name="타원 364">
              <a:extLst>
                <a:ext uri="{FF2B5EF4-FFF2-40B4-BE49-F238E27FC236}">
                  <a16:creationId xmlns:a16="http://schemas.microsoft.com/office/drawing/2014/main" id="{6C2AA5C3-9297-4DBE-A6D8-A55E9CCA3DB7}"/>
                </a:ext>
              </a:extLst>
            </p:cNvPr>
            <p:cNvSpPr/>
            <p:nvPr/>
          </p:nvSpPr>
          <p:spPr>
            <a:xfrm>
              <a:off x="614894" y="4188516"/>
              <a:ext cx="220980" cy="220980"/>
            </a:xfrm>
            <a:prstGeom prst="ellipse">
              <a:avLst/>
            </a:prstGeom>
            <a:noFill/>
            <a:ln w="25400">
              <a:solidFill>
                <a:schemeClr val="tx1">
                  <a:alpha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366" name="직선 연결선 365">
              <a:extLst>
                <a:ext uri="{FF2B5EF4-FFF2-40B4-BE49-F238E27FC236}">
                  <a16:creationId xmlns:a16="http://schemas.microsoft.com/office/drawing/2014/main" id="{2073400E-6A2E-499F-A220-BE155B8C74F8}"/>
                </a:ext>
              </a:extLst>
            </p:cNvPr>
            <p:cNvCxnSpPr>
              <a:stCxn id="365" idx="0"/>
            </p:cNvCxnSpPr>
            <p:nvPr/>
          </p:nvCxnSpPr>
          <p:spPr>
            <a:xfrm flipV="1">
              <a:off x="725384" y="4062004"/>
              <a:ext cx="0" cy="126512"/>
            </a:xfrm>
            <a:prstGeom prst="line">
              <a:avLst/>
            </a:prstGeom>
            <a:ln w="25400">
              <a:solidFill>
                <a:schemeClr val="tx1">
                  <a:alpha val="3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7" name="직선 연결선 366">
              <a:extLst>
                <a:ext uri="{FF2B5EF4-FFF2-40B4-BE49-F238E27FC236}">
                  <a16:creationId xmlns:a16="http://schemas.microsoft.com/office/drawing/2014/main" id="{E4661806-4E08-4C8C-A5EF-CDE8DCC5AB51}"/>
                </a:ext>
              </a:extLst>
            </p:cNvPr>
            <p:cNvCxnSpPr/>
            <p:nvPr/>
          </p:nvCxnSpPr>
          <p:spPr>
            <a:xfrm>
              <a:off x="547686" y="4063301"/>
              <a:ext cx="347663" cy="0"/>
            </a:xfrm>
            <a:prstGeom prst="line">
              <a:avLst/>
            </a:prstGeom>
            <a:ln w="25400">
              <a:solidFill>
                <a:schemeClr val="tx1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8" name="그래픽 367" descr="조금 굽은 화살표">
            <a:extLst>
              <a:ext uri="{FF2B5EF4-FFF2-40B4-BE49-F238E27FC236}">
                <a16:creationId xmlns:a16="http://schemas.microsoft.com/office/drawing/2014/main" id="{99D5160B-B90A-44B5-B18F-32053206899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3233876">
            <a:off x="1691580" y="2988561"/>
            <a:ext cx="457679" cy="457679"/>
          </a:xfrm>
          <a:prstGeom prst="rect">
            <a:avLst/>
          </a:prstGeom>
        </p:spPr>
      </p:pic>
      <p:sp>
        <p:nvSpPr>
          <p:cNvPr id="369" name="TextBox 368">
            <a:extLst>
              <a:ext uri="{FF2B5EF4-FFF2-40B4-BE49-F238E27FC236}">
                <a16:creationId xmlns:a16="http://schemas.microsoft.com/office/drawing/2014/main" id="{E00EFC8C-2ACE-475B-8101-7C9DFBFA7E5A}"/>
              </a:ext>
            </a:extLst>
          </p:cNvPr>
          <p:cNvSpPr txBox="1"/>
          <p:nvPr/>
        </p:nvSpPr>
        <p:spPr>
          <a:xfrm>
            <a:off x="750848" y="4561616"/>
            <a:ext cx="10197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dirty="0">
                <a:latin typeface="예스체" panose="020B0500000101010101" pitchFamily="50" charset="-127"/>
                <a:ea typeface="예스체" panose="020B0500000101010101" pitchFamily="50" charset="-127"/>
              </a:rPr>
              <a:t>기구 정렬 기능</a:t>
            </a:r>
          </a:p>
        </p:txBody>
      </p:sp>
      <p:pic>
        <p:nvPicPr>
          <p:cNvPr id="370" name="그래픽 369" descr="목록">
            <a:extLst>
              <a:ext uri="{FF2B5EF4-FFF2-40B4-BE49-F238E27FC236}">
                <a16:creationId xmlns:a16="http://schemas.microsoft.com/office/drawing/2014/main" id="{9CF39B70-A7AA-41E3-A545-E5855708E9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04419" y="3240901"/>
            <a:ext cx="997871" cy="997871"/>
          </a:xfrm>
          <a:prstGeom prst="rect">
            <a:avLst/>
          </a:prstGeom>
        </p:spPr>
      </p:pic>
      <p:grpSp>
        <p:nvGrpSpPr>
          <p:cNvPr id="134" name="그룹 133">
            <a:extLst>
              <a:ext uri="{FF2B5EF4-FFF2-40B4-BE49-F238E27FC236}">
                <a16:creationId xmlns:a16="http://schemas.microsoft.com/office/drawing/2014/main" id="{6C7BAC2A-A430-498D-8ADD-634C905201F6}"/>
              </a:ext>
            </a:extLst>
          </p:cNvPr>
          <p:cNvGrpSpPr/>
          <p:nvPr/>
        </p:nvGrpSpPr>
        <p:grpSpPr>
          <a:xfrm>
            <a:off x="2676091" y="2801788"/>
            <a:ext cx="869830" cy="799645"/>
            <a:chOff x="2459662" y="2670872"/>
            <a:chExt cx="1110947" cy="1021307"/>
          </a:xfrm>
        </p:grpSpPr>
        <p:grpSp>
          <p:nvGrpSpPr>
            <p:cNvPr id="371" name="그룹 370">
              <a:extLst>
                <a:ext uri="{FF2B5EF4-FFF2-40B4-BE49-F238E27FC236}">
                  <a16:creationId xmlns:a16="http://schemas.microsoft.com/office/drawing/2014/main" id="{291FFD9E-D367-478C-949C-2DCC163F1F48}"/>
                </a:ext>
              </a:extLst>
            </p:cNvPr>
            <p:cNvGrpSpPr/>
            <p:nvPr/>
          </p:nvGrpSpPr>
          <p:grpSpPr>
            <a:xfrm>
              <a:off x="2459662" y="2670872"/>
              <a:ext cx="1110947" cy="1021307"/>
              <a:chOff x="6499390" y="1469017"/>
              <a:chExt cx="1110947" cy="1021307"/>
            </a:xfrm>
          </p:grpSpPr>
          <p:sp>
            <p:nvSpPr>
              <p:cNvPr id="372" name="타원 371">
                <a:extLst>
                  <a:ext uri="{FF2B5EF4-FFF2-40B4-BE49-F238E27FC236}">
                    <a16:creationId xmlns:a16="http://schemas.microsoft.com/office/drawing/2014/main" id="{8B9F7414-B8D4-4EC5-8D11-DB872AEE1C87}"/>
                  </a:ext>
                </a:extLst>
              </p:cNvPr>
              <p:cNvSpPr/>
              <p:nvPr/>
            </p:nvSpPr>
            <p:spPr>
              <a:xfrm rot="10800000">
                <a:off x="7413962" y="2293949"/>
                <a:ext cx="143598" cy="143598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cxnSp>
            <p:nvCxnSpPr>
              <p:cNvPr id="373" name="직선 연결선 372">
                <a:extLst>
                  <a:ext uri="{FF2B5EF4-FFF2-40B4-BE49-F238E27FC236}">
                    <a16:creationId xmlns:a16="http://schemas.microsoft.com/office/drawing/2014/main" id="{E3E24003-D0D1-4D41-B10E-38D9B263EB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66337" y="2437547"/>
                <a:ext cx="60968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4" name="타원 373">
                <a:extLst>
                  <a:ext uri="{FF2B5EF4-FFF2-40B4-BE49-F238E27FC236}">
                    <a16:creationId xmlns:a16="http://schemas.microsoft.com/office/drawing/2014/main" id="{32CA9A5B-2661-48F7-B814-4AC7D88260E7}"/>
                  </a:ext>
                </a:extLst>
              </p:cNvPr>
              <p:cNvSpPr/>
              <p:nvPr/>
            </p:nvSpPr>
            <p:spPr>
              <a:xfrm rot="10800000">
                <a:off x="7361185" y="2241172"/>
                <a:ext cx="249152" cy="249152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cxnSp>
            <p:nvCxnSpPr>
              <p:cNvPr id="375" name="직선 연결선 374">
                <a:extLst>
                  <a:ext uri="{FF2B5EF4-FFF2-40B4-BE49-F238E27FC236}">
                    <a16:creationId xmlns:a16="http://schemas.microsoft.com/office/drawing/2014/main" id="{488FDBFE-9602-41C8-AE1D-60E6609755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66337" y="2234969"/>
                <a:ext cx="0" cy="2201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6" name="직선 연결선 375">
                <a:extLst>
                  <a:ext uri="{FF2B5EF4-FFF2-40B4-BE49-F238E27FC236}">
                    <a16:creationId xmlns:a16="http://schemas.microsoft.com/office/drawing/2014/main" id="{1CACC642-7CB4-4252-808C-BAD4A7D21FC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47689" y="2245466"/>
                <a:ext cx="60260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7" name="직선 연결선 376">
                <a:extLst>
                  <a:ext uri="{FF2B5EF4-FFF2-40B4-BE49-F238E27FC236}">
                    <a16:creationId xmlns:a16="http://schemas.microsoft.com/office/drawing/2014/main" id="{8263011D-8EE3-4E1E-958B-90EF25B972E4}"/>
                  </a:ext>
                </a:extLst>
              </p:cNvPr>
              <p:cNvCxnSpPr>
                <a:cxnSpLocks/>
                <a:stCxn id="374" idx="3"/>
              </p:cNvCxnSpPr>
              <p:nvPr/>
            </p:nvCxnSpPr>
            <p:spPr>
              <a:xfrm flipV="1">
                <a:off x="7573850" y="1578769"/>
                <a:ext cx="0" cy="69889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8" name="직선 연결선 377">
                <a:extLst>
                  <a:ext uri="{FF2B5EF4-FFF2-40B4-BE49-F238E27FC236}">
                    <a16:creationId xmlns:a16="http://schemas.microsoft.com/office/drawing/2014/main" id="{6DD84A07-0156-4C1D-BDBD-30FAF2D1376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55209" y="1597767"/>
                <a:ext cx="23246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" name="직선 연결선 378">
                <a:extLst>
                  <a:ext uri="{FF2B5EF4-FFF2-40B4-BE49-F238E27FC236}">
                    <a16:creationId xmlns:a16="http://schemas.microsoft.com/office/drawing/2014/main" id="{753AC89C-C76C-47B9-89B2-49FA9F6739C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76021" y="1578769"/>
                <a:ext cx="0" cy="57388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직선 연결선 379">
                <a:extLst>
                  <a:ext uri="{FF2B5EF4-FFF2-40B4-BE49-F238E27FC236}">
                    <a16:creationId xmlns:a16="http://schemas.microsoft.com/office/drawing/2014/main" id="{3A9E1F9F-3AC1-4128-AC45-D5F38559871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677025" y="1527459"/>
                <a:ext cx="88053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직선 연결선 380">
                <a:extLst>
                  <a:ext uri="{FF2B5EF4-FFF2-40B4-BE49-F238E27FC236}">
                    <a16:creationId xmlns:a16="http://schemas.microsoft.com/office/drawing/2014/main" id="{ACBD8BAC-46B5-4E6B-A6F9-DCDC117B63D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96298" y="1507332"/>
                <a:ext cx="0" cy="87868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직선 연결선 381">
                <a:extLst>
                  <a:ext uri="{FF2B5EF4-FFF2-40B4-BE49-F238E27FC236}">
                    <a16:creationId xmlns:a16="http://schemas.microsoft.com/office/drawing/2014/main" id="{62E7BA94-31EF-4089-8136-3CF0C3FF260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15580" y="1507332"/>
                <a:ext cx="0" cy="87868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3" name="타원 382">
                <a:extLst>
                  <a:ext uri="{FF2B5EF4-FFF2-40B4-BE49-F238E27FC236}">
                    <a16:creationId xmlns:a16="http://schemas.microsoft.com/office/drawing/2014/main" id="{F9A92369-09E1-45DB-811B-FC0864F6E8AC}"/>
                  </a:ext>
                </a:extLst>
              </p:cNvPr>
              <p:cNvSpPr/>
              <p:nvPr/>
            </p:nvSpPr>
            <p:spPr>
              <a:xfrm rot="10800000">
                <a:off x="6515578" y="2310616"/>
                <a:ext cx="180717" cy="135742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cxnSp>
            <p:nvCxnSpPr>
              <p:cNvPr id="384" name="직선 연결선 383">
                <a:extLst>
                  <a:ext uri="{FF2B5EF4-FFF2-40B4-BE49-F238E27FC236}">
                    <a16:creationId xmlns:a16="http://schemas.microsoft.com/office/drawing/2014/main" id="{3F22BA12-8689-4E86-8091-A857670F39B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39487" y="1602530"/>
                <a:ext cx="0" cy="512020"/>
              </a:xfrm>
              <a:prstGeom prst="line">
                <a:avLst/>
              </a:prstGeom>
              <a:ln w="2222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직선 연결선 384">
                <a:extLst>
                  <a:ext uri="{FF2B5EF4-FFF2-40B4-BE49-F238E27FC236}">
                    <a16:creationId xmlns:a16="http://schemas.microsoft.com/office/drawing/2014/main" id="{821422C2-6DDF-4130-8136-103D84B4D7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23490" y="2254927"/>
                <a:ext cx="0" cy="7582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6" name="원호 385">
                <a:extLst>
                  <a:ext uri="{FF2B5EF4-FFF2-40B4-BE49-F238E27FC236}">
                    <a16:creationId xmlns:a16="http://schemas.microsoft.com/office/drawing/2014/main" id="{E7BE8322-F019-4CB6-89E1-8081AC38A038}"/>
                  </a:ext>
                </a:extLst>
              </p:cNvPr>
              <p:cNvSpPr/>
              <p:nvPr/>
            </p:nvSpPr>
            <p:spPr>
              <a:xfrm rot="19059657">
                <a:off x="6499390" y="1469017"/>
                <a:ext cx="212243" cy="212243"/>
              </a:xfrm>
              <a:prstGeom prst="arc">
                <a:avLst>
                  <a:gd name="adj1" fmla="val 15245893"/>
                  <a:gd name="adj2" fmla="val 658158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387" name="직선 연결선 386">
                <a:extLst>
                  <a:ext uri="{FF2B5EF4-FFF2-40B4-BE49-F238E27FC236}">
                    <a16:creationId xmlns:a16="http://schemas.microsoft.com/office/drawing/2014/main" id="{1F703FAE-7D73-4AD0-BC5E-346515D65A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99502" y="2235942"/>
                <a:ext cx="0" cy="7582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직선 연결선 387">
                <a:extLst>
                  <a:ext uri="{FF2B5EF4-FFF2-40B4-BE49-F238E27FC236}">
                    <a16:creationId xmlns:a16="http://schemas.microsoft.com/office/drawing/2014/main" id="{C9EC7147-9DB8-4F9F-8FCE-C27FF93EC9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68154" y="2233444"/>
                <a:ext cx="0" cy="7582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직선 연결선 388">
                <a:extLst>
                  <a:ext uri="{FF2B5EF4-FFF2-40B4-BE49-F238E27FC236}">
                    <a16:creationId xmlns:a16="http://schemas.microsoft.com/office/drawing/2014/main" id="{8AE40026-614E-427F-A376-038EEB5014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38830" y="2233444"/>
                <a:ext cx="0" cy="7582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0" name="직선 연결선 389">
                <a:extLst>
                  <a:ext uri="{FF2B5EF4-FFF2-40B4-BE49-F238E27FC236}">
                    <a16:creationId xmlns:a16="http://schemas.microsoft.com/office/drawing/2014/main" id="{8FA0462E-AB3C-4487-8EE6-581A1DEB71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07769" y="2233444"/>
                <a:ext cx="0" cy="7582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직선 연결선 390">
                <a:extLst>
                  <a:ext uri="{FF2B5EF4-FFF2-40B4-BE49-F238E27FC236}">
                    <a16:creationId xmlns:a16="http://schemas.microsoft.com/office/drawing/2014/main" id="{F18D4374-CEC5-40B6-9E24-F0C896AF8C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72729" y="2233444"/>
                <a:ext cx="0" cy="9730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직선 연결선 391">
                <a:extLst>
                  <a:ext uri="{FF2B5EF4-FFF2-40B4-BE49-F238E27FC236}">
                    <a16:creationId xmlns:a16="http://schemas.microsoft.com/office/drawing/2014/main" id="{B49D1FEB-20EE-4D87-904D-7645DD17C4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39487" y="2233444"/>
                <a:ext cx="0" cy="7582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직선 연결선 392">
                <a:extLst>
                  <a:ext uri="{FF2B5EF4-FFF2-40B4-BE49-F238E27FC236}">
                    <a16:creationId xmlns:a16="http://schemas.microsoft.com/office/drawing/2014/main" id="{976C0D8F-BADE-4B63-8E72-8D603758C2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0647" y="2133598"/>
                <a:ext cx="7710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직선 연결선 393">
                <a:extLst>
                  <a:ext uri="{FF2B5EF4-FFF2-40B4-BE49-F238E27FC236}">
                    <a16:creationId xmlns:a16="http://schemas.microsoft.com/office/drawing/2014/main" id="{54E79ABB-C780-454B-A17B-77425E00CF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0647" y="2069304"/>
                <a:ext cx="7710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직선 연결선 394">
                <a:extLst>
                  <a:ext uri="{FF2B5EF4-FFF2-40B4-BE49-F238E27FC236}">
                    <a16:creationId xmlns:a16="http://schemas.microsoft.com/office/drawing/2014/main" id="{EF5B0A90-A856-4369-98A1-FE5F0FC7D6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0647" y="2007391"/>
                <a:ext cx="10413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6" name="직선 연결선 395">
                <a:extLst>
                  <a:ext uri="{FF2B5EF4-FFF2-40B4-BE49-F238E27FC236}">
                    <a16:creationId xmlns:a16="http://schemas.microsoft.com/office/drawing/2014/main" id="{A1167BB9-D433-4EAB-A748-765AEB2F95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8921" y="1669253"/>
                <a:ext cx="10413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7" name="직선 연결선 396">
                <a:extLst>
                  <a:ext uri="{FF2B5EF4-FFF2-40B4-BE49-F238E27FC236}">
                    <a16:creationId xmlns:a16="http://schemas.microsoft.com/office/drawing/2014/main" id="{0104C18B-915B-4E40-BB32-D9F534CB20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4159" y="1733133"/>
                <a:ext cx="7710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8" name="직선 연결선 397">
                <a:extLst>
                  <a:ext uri="{FF2B5EF4-FFF2-40B4-BE49-F238E27FC236}">
                    <a16:creationId xmlns:a16="http://schemas.microsoft.com/office/drawing/2014/main" id="{A4523BC2-A22D-42A5-A276-FA1154C3A6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3027" y="1794516"/>
                <a:ext cx="7710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9" name="직선 연결선 398">
                <a:extLst>
                  <a:ext uri="{FF2B5EF4-FFF2-40B4-BE49-F238E27FC236}">
                    <a16:creationId xmlns:a16="http://schemas.microsoft.com/office/drawing/2014/main" id="{11E87FAA-4325-4142-AAE3-6CECD1948E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4515" y="1863302"/>
                <a:ext cx="7710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직선 연결선 399">
                <a:extLst>
                  <a:ext uri="{FF2B5EF4-FFF2-40B4-BE49-F238E27FC236}">
                    <a16:creationId xmlns:a16="http://schemas.microsoft.com/office/drawing/2014/main" id="{13EDD10D-F271-402A-9E8C-92BA09E0C5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5408" y="1930595"/>
                <a:ext cx="7710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1" name="TextBox 400">
              <a:extLst>
                <a:ext uri="{FF2B5EF4-FFF2-40B4-BE49-F238E27FC236}">
                  <a16:creationId xmlns:a16="http://schemas.microsoft.com/office/drawing/2014/main" id="{692E055D-8090-4F57-927A-E557B40FC1D9}"/>
                </a:ext>
              </a:extLst>
            </p:cNvPr>
            <p:cNvSpPr txBox="1"/>
            <p:nvPr/>
          </p:nvSpPr>
          <p:spPr>
            <a:xfrm>
              <a:off x="2629494" y="2753119"/>
              <a:ext cx="521195" cy="255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dirty="0">
                  <a:latin typeface="예스체" panose="020B0500000101010101" pitchFamily="50" charset="-127"/>
                  <a:ea typeface="예스체" panose="020B0500000101010101" pitchFamily="50" charset="-127"/>
                </a:rPr>
                <a:t>ASEL</a:t>
              </a:r>
              <a:endParaRPr lang="ko-KR" altLang="en-US" sz="700" dirty="0">
                <a:latin typeface="예스체" panose="020B0500000101010101" pitchFamily="50" charset="-127"/>
                <a:ea typeface="예스체" panose="020B0500000101010101" pitchFamily="50" charset="-127"/>
              </a:endParaRPr>
            </a:p>
          </p:txBody>
        </p:sp>
      </p:grpSp>
      <p:pic>
        <p:nvPicPr>
          <p:cNvPr id="402" name="그래픽 401" descr="조금 굽은 화살표">
            <a:extLst>
              <a:ext uri="{FF2B5EF4-FFF2-40B4-BE49-F238E27FC236}">
                <a16:creationId xmlns:a16="http://schemas.microsoft.com/office/drawing/2014/main" id="{0066DCC8-BC2A-43C3-B4B5-28659150E31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2738517">
            <a:off x="3088062" y="3565238"/>
            <a:ext cx="457679" cy="457679"/>
          </a:xfrm>
          <a:prstGeom prst="rect">
            <a:avLst/>
          </a:prstGeom>
        </p:spPr>
      </p:pic>
      <p:sp>
        <p:nvSpPr>
          <p:cNvPr id="403" name="TextBox 402">
            <a:extLst>
              <a:ext uri="{FF2B5EF4-FFF2-40B4-BE49-F238E27FC236}">
                <a16:creationId xmlns:a16="http://schemas.microsoft.com/office/drawing/2014/main" id="{91F77610-C064-49AF-AA6B-9EF00F1E90CE}"/>
              </a:ext>
            </a:extLst>
          </p:cNvPr>
          <p:cNvSpPr txBox="1"/>
          <p:nvPr/>
        </p:nvSpPr>
        <p:spPr>
          <a:xfrm>
            <a:off x="2992877" y="4557864"/>
            <a:ext cx="84252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dirty="0">
                <a:latin typeface="예스체" panose="020B0500000101010101" pitchFamily="50" charset="-127"/>
                <a:ea typeface="예스체" panose="020B0500000101010101" pitchFamily="50" charset="-127"/>
              </a:rPr>
              <a:t>일람표 작성</a:t>
            </a:r>
          </a:p>
        </p:txBody>
      </p:sp>
      <p:cxnSp>
        <p:nvCxnSpPr>
          <p:cNvPr id="404" name="직선 연결선 403">
            <a:extLst>
              <a:ext uri="{FF2B5EF4-FFF2-40B4-BE49-F238E27FC236}">
                <a16:creationId xmlns:a16="http://schemas.microsoft.com/office/drawing/2014/main" id="{D966BD62-DC54-4A6F-8C21-03E8428BBC78}"/>
              </a:ext>
            </a:extLst>
          </p:cNvPr>
          <p:cNvCxnSpPr>
            <a:cxnSpLocks/>
          </p:cNvCxnSpPr>
          <p:nvPr/>
        </p:nvCxnSpPr>
        <p:spPr>
          <a:xfrm flipH="1">
            <a:off x="1728959" y="5139576"/>
            <a:ext cx="448423" cy="18208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5" name="직선 연결선 404">
            <a:extLst>
              <a:ext uri="{FF2B5EF4-FFF2-40B4-BE49-F238E27FC236}">
                <a16:creationId xmlns:a16="http://schemas.microsoft.com/office/drawing/2014/main" id="{F749CE9C-6156-47F4-BA24-530F12526A6F}"/>
              </a:ext>
            </a:extLst>
          </p:cNvPr>
          <p:cNvCxnSpPr>
            <a:cxnSpLocks/>
          </p:cNvCxnSpPr>
          <p:nvPr/>
        </p:nvCxnSpPr>
        <p:spPr>
          <a:xfrm flipH="1">
            <a:off x="1832204" y="5141648"/>
            <a:ext cx="85450" cy="27975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직선 연결선 405">
            <a:extLst>
              <a:ext uri="{FF2B5EF4-FFF2-40B4-BE49-F238E27FC236}">
                <a16:creationId xmlns:a16="http://schemas.microsoft.com/office/drawing/2014/main" id="{BF1BCEA3-C014-4D17-B6D7-154C66FAA9A0}"/>
              </a:ext>
            </a:extLst>
          </p:cNvPr>
          <p:cNvCxnSpPr>
            <a:cxnSpLocks/>
          </p:cNvCxnSpPr>
          <p:nvPr/>
        </p:nvCxnSpPr>
        <p:spPr>
          <a:xfrm flipH="1">
            <a:off x="1916408" y="5084992"/>
            <a:ext cx="85450" cy="27975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직선 연결선 406">
            <a:extLst>
              <a:ext uri="{FF2B5EF4-FFF2-40B4-BE49-F238E27FC236}">
                <a16:creationId xmlns:a16="http://schemas.microsoft.com/office/drawing/2014/main" id="{A0A0A853-312B-4C15-BFE8-5AB0EAFC0499}"/>
              </a:ext>
            </a:extLst>
          </p:cNvPr>
          <p:cNvCxnSpPr>
            <a:cxnSpLocks/>
          </p:cNvCxnSpPr>
          <p:nvPr/>
        </p:nvCxnSpPr>
        <p:spPr>
          <a:xfrm flipH="1">
            <a:off x="1992760" y="5050329"/>
            <a:ext cx="85450" cy="27975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직선 연결선 408">
            <a:extLst>
              <a:ext uri="{FF2B5EF4-FFF2-40B4-BE49-F238E27FC236}">
                <a16:creationId xmlns:a16="http://schemas.microsoft.com/office/drawing/2014/main" id="{D839455B-72A6-4144-B767-CC3FB825D9A0}"/>
              </a:ext>
            </a:extLst>
          </p:cNvPr>
          <p:cNvCxnSpPr>
            <a:cxnSpLocks/>
          </p:cNvCxnSpPr>
          <p:nvPr/>
        </p:nvCxnSpPr>
        <p:spPr>
          <a:xfrm flipH="1">
            <a:off x="2152064" y="5242309"/>
            <a:ext cx="448423" cy="18208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직선 연결선 409">
            <a:extLst>
              <a:ext uri="{FF2B5EF4-FFF2-40B4-BE49-F238E27FC236}">
                <a16:creationId xmlns:a16="http://schemas.microsoft.com/office/drawing/2014/main" id="{D84E941A-11BE-4C88-AB65-1C4B56CF86F6}"/>
              </a:ext>
            </a:extLst>
          </p:cNvPr>
          <p:cNvCxnSpPr>
            <a:cxnSpLocks/>
          </p:cNvCxnSpPr>
          <p:nvPr/>
        </p:nvCxnSpPr>
        <p:spPr>
          <a:xfrm flipH="1">
            <a:off x="2235696" y="5249056"/>
            <a:ext cx="85450" cy="27975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직선 연결선 410">
            <a:extLst>
              <a:ext uri="{FF2B5EF4-FFF2-40B4-BE49-F238E27FC236}">
                <a16:creationId xmlns:a16="http://schemas.microsoft.com/office/drawing/2014/main" id="{59DF1EF9-F08E-4CBB-9CF2-5F0F9BEB98F1}"/>
              </a:ext>
            </a:extLst>
          </p:cNvPr>
          <p:cNvCxnSpPr>
            <a:cxnSpLocks/>
          </p:cNvCxnSpPr>
          <p:nvPr/>
        </p:nvCxnSpPr>
        <p:spPr>
          <a:xfrm flipH="1">
            <a:off x="2310190" y="5214251"/>
            <a:ext cx="85450" cy="27975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" name="직선 연결선 411">
            <a:extLst>
              <a:ext uri="{FF2B5EF4-FFF2-40B4-BE49-F238E27FC236}">
                <a16:creationId xmlns:a16="http://schemas.microsoft.com/office/drawing/2014/main" id="{3E3654CF-769C-46B5-9891-5BC6A0553C38}"/>
              </a:ext>
            </a:extLst>
          </p:cNvPr>
          <p:cNvCxnSpPr>
            <a:cxnSpLocks/>
          </p:cNvCxnSpPr>
          <p:nvPr/>
        </p:nvCxnSpPr>
        <p:spPr>
          <a:xfrm flipH="1">
            <a:off x="2385599" y="5181784"/>
            <a:ext cx="85450" cy="27975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" name="직선 연결선 412">
            <a:extLst>
              <a:ext uri="{FF2B5EF4-FFF2-40B4-BE49-F238E27FC236}">
                <a16:creationId xmlns:a16="http://schemas.microsoft.com/office/drawing/2014/main" id="{F1397049-71DA-4778-834F-8D639BF5C68B}"/>
              </a:ext>
            </a:extLst>
          </p:cNvPr>
          <p:cNvCxnSpPr>
            <a:cxnSpLocks/>
          </p:cNvCxnSpPr>
          <p:nvPr/>
        </p:nvCxnSpPr>
        <p:spPr>
          <a:xfrm flipH="1">
            <a:off x="2454325" y="5149317"/>
            <a:ext cx="85450" cy="27975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4" name="직선 연결선 413">
            <a:extLst>
              <a:ext uri="{FF2B5EF4-FFF2-40B4-BE49-F238E27FC236}">
                <a16:creationId xmlns:a16="http://schemas.microsoft.com/office/drawing/2014/main" id="{A04C6B23-F9B3-4512-B167-A9F616CD5EA9}"/>
              </a:ext>
            </a:extLst>
          </p:cNvPr>
          <p:cNvCxnSpPr>
            <a:cxnSpLocks/>
          </p:cNvCxnSpPr>
          <p:nvPr/>
        </p:nvCxnSpPr>
        <p:spPr>
          <a:xfrm flipH="1">
            <a:off x="1740596" y="5688510"/>
            <a:ext cx="448423" cy="18208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5" name="직선 연결선 414">
            <a:extLst>
              <a:ext uri="{FF2B5EF4-FFF2-40B4-BE49-F238E27FC236}">
                <a16:creationId xmlns:a16="http://schemas.microsoft.com/office/drawing/2014/main" id="{3B8786F7-C0A2-4F8C-90A4-59FABF29E947}"/>
              </a:ext>
            </a:extLst>
          </p:cNvPr>
          <p:cNvCxnSpPr>
            <a:cxnSpLocks/>
          </p:cNvCxnSpPr>
          <p:nvPr/>
        </p:nvCxnSpPr>
        <p:spPr>
          <a:xfrm flipH="1">
            <a:off x="1790730" y="5693211"/>
            <a:ext cx="85450" cy="279750"/>
          </a:xfrm>
          <a:prstGeom prst="line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6" name="직선 연결선 415">
            <a:extLst>
              <a:ext uri="{FF2B5EF4-FFF2-40B4-BE49-F238E27FC236}">
                <a16:creationId xmlns:a16="http://schemas.microsoft.com/office/drawing/2014/main" id="{5F1F0627-9C5D-4BE0-B73E-9905B1ABB7A2}"/>
              </a:ext>
            </a:extLst>
          </p:cNvPr>
          <p:cNvCxnSpPr>
            <a:cxnSpLocks/>
          </p:cNvCxnSpPr>
          <p:nvPr/>
        </p:nvCxnSpPr>
        <p:spPr>
          <a:xfrm flipH="1">
            <a:off x="1852734" y="5658946"/>
            <a:ext cx="85450" cy="279750"/>
          </a:xfrm>
          <a:prstGeom prst="line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" name="직선 연결선 416">
            <a:extLst>
              <a:ext uri="{FF2B5EF4-FFF2-40B4-BE49-F238E27FC236}">
                <a16:creationId xmlns:a16="http://schemas.microsoft.com/office/drawing/2014/main" id="{FF352787-E0BA-45E3-A156-52BF01182B59}"/>
              </a:ext>
            </a:extLst>
          </p:cNvPr>
          <p:cNvCxnSpPr>
            <a:cxnSpLocks/>
          </p:cNvCxnSpPr>
          <p:nvPr/>
        </p:nvCxnSpPr>
        <p:spPr>
          <a:xfrm flipH="1">
            <a:off x="1904594" y="5634068"/>
            <a:ext cx="85450" cy="279750"/>
          </a:xfrm>
          <a:prstGeom prst="line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" name="직선 연결선 417">
            <a:extLst>
              <a:ext uri="{FF2B5EF4-FFF2-40B4-BE49-F238E27FC236}">
                <a16:creationId xmlns:a16="http://schemas.microsoft.com/office/drawing/2014/main" id="{62212559-9DC4-460D-A68A-533121FC2EDC}"/>
              </a:ext>
            </a:extLst>
          </p:cNvPr>
          <p:cNvCxnSpPr>
            <a:cxnSpLocks/>
          </p:cNvCxnSpPr>
          <p:nvPr/>
        </p:nvCxnSpPr>
        <p:spPr>
          <a:xfrm flipH="1">
            <a:off x="1955704" y="5609190"/>
            <a:ext cx="85450" cy="279750"/>
          </a:xfrm>
          <a:prstGeom prst="line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직선 연결선 418">
            <a:extLst>
              <a:ext uri="{FF2B5EF4-FFF2-40B4-BE49-F238E27FC236}">
                <a16:creationId xmlns:a16="http://schemas.microsoft.com/office/drawing/2014/main" id="{A6AFD515-5BE3-4BCC-943F-72901B659769}"/>
              </a:ext>
            </a:extLst>
          </p:cNvPr>
          <p:cNvCxnSpPr>
            <a:cxnSpLocks/>
          </p:cNvCxnSpPr>
          <p:nvPr/>
        </p:nvCxnSpPr>
        <p:spPr>
          <a:xfrm flipH="1">
            <a:off x="2068382" y="5567028"/>
            <a:ext cx="85450" cy="279750"/>
          </a:xfrm>
          <a:prstGeom prst="line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" name="TextBox 419">
            <a:extLst>
              <a:ext uri="{FF2B5EF4-FFF2-40B4-BE49-F238E27FC236}">
                <a16:creationId xmlns:a16="http://schemas.microsoft.com/office/drawing/2014/main" id="{1642256B-CF49-40A3-ADAC-E72E463D0C41}"/>
              </a:ext>
            </a:extLst>
          </p:cNvPr>
          <p:cNvSpPr txBox="1"/>
          <p:nvPr/>
        </p:nvSpPr>
        <p:spPr>
          <a:xfrm>
            <a:off x="1814340" y="6320500"/>
            <a:ext cx="11471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dirty="0">
                <a:latin typeface="예스체" panose="020B0500000101010101" pitchFamily="50" charset="-127"/>
                <a:ea typeface="예스체" panose="020B0500000101010101" pitchFamily="50" charset="-127"/>
              </a:rPr>
              <a:t>전선 가닥 수 지정</a:t>
            </a:r>
          </a:p>
        </p:txBody>
      </p:sp>
      <p:sp>
        <p:nvSpPr>
          <p:cNvPr id="421" name="TextBox 420">
            <a:extLst>
              <a:ext uri="{FF2B5EF4-FFF2-40B4-BE49-F238E27FC236}">
                <a16:creationId xmlns:a16="http://schemas.microsoft.com/office/drawing/2014/main" id="{436E18C6-7A53-41FC-929C-3ADE53A2F53D}"/>
              </a:ext>
            </a:extLst>
          </p:cNvPr>
          <p:cNvSpPr txBox="1"/>
          <p:nvPr/>
        </p:nvSpPr>
        <p:spPr>
          <a:xfrm>
            <a:off x="2680569" y="5052635"/>
            <a:ext cx="297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tx1">
                    <a:alpha val="50000"/>
                  </a:schemeClr>
                </a:solidFill>
                <a:latin typeface="예스체" panose="020B0500000101010101" pitchFamily="50" charset="-127"/>
                <a:ea typeface="예스체" panose="020B0500000101010101" pitchFamily="50" charset="-127"/>
              </a:rPr>
              <a:t>1</a:t>
            </a:r>
          </a:p>
        </p:txBody>
      </p:sp>
      <p:sp>
        <p:nvSpPr>
          <p:cNvPr id="422" name="TextBox 421">
            <a:extLst>
              <a:ext uri="{FF2B5EF4-FFF2-40B4-BE49-F238E27FC236}">
                <a16:creationId xmlns:a16="http://schemas.microsoft.com/office/drawing/2014/main" id="{D58858F5-5946-45E3-9C59-AF8F0648E07D}"/>
              </a:ext>
            </a:extLst>
          </p:cNvPr>
          <p:cNvSpPr txBox="1"/>
          <p:nvPr/>
        </p:nvSpPr>
        <p:spPr>
          <a:xfrm>
            <a:off x="2624138" y="5151093"/>
            <a:ext cx="297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solidFill>
                  <a:schemeClr val="tx1">
                    <a:alpha val="50000"/>
                  </a:schemeClr>
                </a:solidFill>
                <a:latin typeface="예스체" panose="020B0500000101010101" pitchFamily="50" charset="-127"/>
                <a:ea typeface="예스체" panose="020B0500000101010101" pitchFamily="50" charset="-127"/>
              </a:rPr>
              <a:t>2</a:t>
            </a:r>
          </a:p>
        </p:txBody>
      </p:sp>
      <p:sp>
        <p:nvSpPr>
          <p:cNvPr id="423" name="TextBox 422">
            <a:extLst>
              <a:ext uri="{FF2B5EF4-FFF2-40B4-BE49-F238E27FC236}">
                <a16:creationId xmlns:a16="http://schemas.microsoft.com/office/drawing/2014/main" id="{47BD0ED3-329D-4F54-BD46-2CB26A33A789}"/>
              </a:ext>
            </a:extLst>
          </p:cNvPr>
          <p:cNvSpPr txBox="1"/>
          <p:nvPr/>
        </p:nvSpPr>
        <p:spPr>
          <a:xfrm>
            <a:off x="2490554" y="5255884"/>
            <a:ext cx="297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tx1">
                    <a:alpha val="50000"/>
                  </a:schemeClr>
                </a:solidFill>
                <a:latin typeface="예스체" panose="020B0500000101010101" pitchFamily="50" charset="-127"/>
                <a:ea typeface="예스체" panose="020B0500000101010101" pitchFamily="50" charset="-127"/>
              </a:rPr>
              <a:t>3</a:t>
            </a:r>
          </a:p>
        </p:txBody>
      </p:sp>
      <p:sp>
        <p:nvSpPr>
          <p:cNvPr id="424" name="TextBox 423">
            <a:extLst>
              <a:ext uri="{FF2B5EF4-FFF2-40B4-BE49-F238E27FC236}">
                <a16:creationId xmlns:a16="http://schemas.microsoft.com/office/drawing/2014/main" id="{EF0B4380-E121-4246-8EB3-7E4BB48DF643}"/>
              </a:ext>
            </a:extLst>
          </p:cNvPr>
          <p:cNvSpPr txBox="1"/>
          <p:nvPr/>
        </p:nvSpPr>
        <p:spPr>
          <a:xfrm>
            <a:off x="2525613" y="5318523"/>
            <a:ext cx="297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tx1">
                    <a:alpha val="50000"/>
                  </a:schemeClr>
                </a:solidFill>
                <a:latin typeface="예스체" panose="020B0500000101010101" pitchFamily="50" charset="-127"/>
                <a:ea typeface="예스체" panose="020B0500000101010101" pitchFamily="50" charset="-127"/>
              </a:rPr>
              <a:t>4</a:t>
            </a:r>
          </a:p>
        </p:txBody>
      </p:sp>
      <p:sp>
        <p:nvSpPr>
          <p:cNvPr id="425" name="TextBox 424">
            <a:extLst>
              <a:ext uri="{FF2B5EF4-FFF2-40B4-BE49-F238E27FC236}">
                <a16:creationId xmlns:a16="http://schemas.microsoft.com/office/drawing/2014/main" id="{EB99C5B1-9D96-4FEB-B93E-6D55DF9AA4C6}"/>
              </a:ext>
            </a:extLst>
          </p:cNvPr>
          <p:cNvSpPr txBox="1"/>
          <p:nvPr/>
        </p:nvSpPr>
        <p:spPr>
          <a:xfrm>
            <a:off x="2379440" y="4854755"/>
            <a:ext cx="297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tx1">
                    <a:alpha val="50000"/>
                  </a:schemeClr>
                </a:solidFill>
                <a:latin typeface="예스체" panose="020B0500000101010101" pitchFamily="50" charset="-127"/>
                <a:ea typeface="예스체" panose="020B0500000101010101" pitchFamily="50" charset="-127"/>
              </a:rPr>
              <a:t>5</a:t>
            </a:r>
          </a:p>
        </p:txBody>
      </p:sp>
      <p:sp>
        <p:nvSpPr>
          <p:cNvPr id="427" name="TextBox 426">
            <a:extLst>
              <a:ext uri="{FF2B5EF4-FFF2-40B4-BE49-F238E27FC236}">
                <a16:creationId xmlns:a16="http://schemas.microsoft.com/office/drawing/2014/main" id="{66BA1D75-FEC9-4646-863C-46C35ABFA141}"/>
              </a:ext>
            </a:extLst>
          </p:cNvPr>
          <p:cNvSpPr txBox="1"/>
          <p:nvPr/>
        </p:nvSpPr>
        <p:spPr>
          <a:xfrm>
            <a:off x="2234631" y="5332518"/>
            <a:ext cx="2974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>
                <a:solidFill>
                  <a:schemeClr val="tx1">
                    <a:alpha val="50000"/>
                  </a:schemeClr>
                </a:solidFill>
                <a:latin typeface="예스체" panose="020B0500000101010101" pitchFamily="50" charset="-127"/>
                <a:ea typeface="예스체" panose="020B0500000101010101" pitchFamily="50" charset="-127"/>
              </a:rPr>
              <a:t>7</a:t>
            </a:r>
          </a:p>
        </p:txBody>
      </p:sp>
      <p:sp>
        <p:nvSpPr>
          <p:cNvPr id="426" name="TextBox 425">
            <a:extLst>
              <a:ext uri="{FF2B5EF4-FFF2-40B4-BE49-F238E27FC236}">
                <a16:creationId xmlns:a16="http://schemas.microsoft.com/office/drawing/2014/main" id="{606456E2-B624-460F-830C-5589F28AE749}"/>
              </a:ext>
            </a:extLst>
          </p:cNvPr>
          <p:cNvSpPr txBox="1"/>
          <p:nvPr/>
        </p:nvSpPr>
        <p:spPr>
          <a:xfrm>
            <a:off x="2116619" y="5522544"/>
            <a:ext cx="2974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800" dirty="0">
                <a:solidFill>
                  <a:schemeClr val="tx1">
                    <a:alpha val="50000"/>
                  </a:schemeClr>
                </a:solidFill>
                <a:latin typeface="예스체" panose="020B0500000101010101" pitchFamily="50" charset="-127"/>
                <a:ea typeface="예스체" panose="020B0500000101010101" pitchFamily="50" charset="-127"/>
              </a:rPr>
              <a:t>6</a:t>
            </a:r>
          </a:p>
        </p:txBody>
      </p:sp>
      <p:cxnSp>
        <p:nvCxnSpPr>
          <p:cNvPr id="433" name="직선 연결선 432">
            <a:extLst>
              <a:ext uri="{FF2B5EF4-FFF2-40B4-BE49-F238E27FC236}">
                <a16:creationId xmlns:a16="http://schemas.microsoft.com/office/drawing/2014/main" id="{0F134DF4-193B-4EFA-BA0E-1FF3060E5216}"/>
              </a:ext>
            </a:extLst>
          </p:cNvPr>
          <p:cNvCxnSpPr>
            <a:cxnSpLocks/>
          </p:cNvCxnSpPr>
          <p:nvPr/>
        </p:nvCxnSpPr>
        <p:spPr>
          <a:xfrm flipV="1">
            <a:off x="-1099180" y="-1674676"/>
            <a:ext cx="0" cy="20050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" name="직선 연결선 440">
            <a:extLst>
              <a:ext uri="{FF2B5EF4-FFF2-40B4-BE49-F238E27FC236}">
                <a16:creationId xmlns:a16="http://schemas.microsoft.com/office/drawing/2014/main" id="{CF152162-12CD-4EB5-A86F-E426502365BE}"/>
              </a:ext>
            </a:extLst>
          </p:cNvPr>
          <p:cNvCxnSpPr>
            <a:cxnSpLocks/>
          </p:cNvCxnSpPr>
          <p:nvPr/>
        </p:nvCxnSpPr>
        <p:spPr>
          <a:xfrm flipH="1">
            <a:off x="-1101561" y="-1694631"/>
            <a:ext cx="286861" cy="21459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4" name="직선 연결선 443">
            <a:extLst>
              <a:ext uri="{FF2B5EF4-FFF2-40B4-BE49-F238E27FC236}">
                <a16:creationId xmlns:a16="http://schemas.microsoft.com/office/drawing/2014/main" id="{D42CA44C-FDBB-48D9-9174-C4810A6F387D}"/>
              </a:ext>
            </a:extLst>
          </p:cNvPr>
          <p:cNvCxnSpPr>
            <a:cxnSpLocks/>
          </p:cNvCxnSpPr>
          <p:nvPr/>
        </p:nvCxnSpPr>
        <p:spPr>
          <a:xfrm flipV="1">
            <a:off x="-819462" y="-1888809"/>
            <a:ext cx="0" cy="20050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5" name="직선 연결선 454">
            <a:extLst>
              <a:ext uri="{FF2B5EF4-FFF2-40B4-BE49-F238E27FC236}">
                <a16:creationId xmlns:a16="http://schemas.microsoft.com/office/drawing/2014/main" id="{9537443F-51E2-482D-8C10-C7154FB9C4F6}"/>
              </a:ext>
            </a:extLst>
          </p:cNvPr>
          <p:cNvCxnSpPr>
            <a:cxnSpLocks/>
          </p:cNvCxnSpPr>
          <p:nvPr/>
        </p:nvCxnSpPr>
        <p:spPr>
          <a:xfrm flipH="1" flipV="1">
            <a:off x="-1706707" y="-2152296"/>
            <a:ext cx="895999" cy="26837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8" name="직선 연결선 457">
            <a:extLst>
              <a:ext uri="{FF2B5EF4-FFF2-40B4-BE49-F238E27FC236}">
                <a16:creationId xmlns:a16="http://schemas.microsoft.com/office/drawing/2014/main" id="{F5FD5B8F-8C69-4EDB-9F3A-E5BEBEF339DD}"/>
              </a:ext>
            </a:extLst>
          </p:cNvPr>
          <p:cNvCxnSpPr>
            <a:cxnSpLocks/>
          </p:cNvCxnSpPr>
          <p:nvPr/>
        </p:nvCxnSpPr>
        <p:spPr>
          <a:xfrm>
            <a:off x="-1690843" y="-1837605"/>
            <a:ext cx="0" cy="18633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9" name="직선 연결선 458">
            <a:extLst>
              <a:ext uri="{FF2B5EF4-FFF2-40B4-BE49-F238E27FC236}">
                <a16:creationId xmlns:a16="http://schemas.microsoft.com/office/drawing/2014/main" id="{19EC4DD8-E01C-4F68-8D07-B5B432286A2C}"/>
              </a:ext>
            </a:extLst>
          </p:cNvPr>
          <p:cNvCxnSpPr>
            <a:cxnSpLocks/>
          </p:cNvCxnSpPr>
          <p:nvPr/>
        </p:nvCxnSpPr>
        <p:spPr>
          <a:xfrm flipH="1">
            <a:off x="-1114595" y="-1891691"/>
            <a:ext cx="286861" cy="21459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4" name="사각형: 둥근 모서리 463">
            <a:extLst>
              <a:ext uri="{FF2B5EF4-FFF2-40B4-BE49-F238E27FC236}">
                <a16:creationId xmlns:a16="http://schemas.microsoft.com/office/drawing/2014/main" id="{A2BE2A32-1E46-48DB-B2EC-0CCDBD8573C3}"/>
              </a:ext>
            </a:extLst>
          </p:cNvPr>
          <p:cNvSpPr/>
          <p:nvPr/>
        </p:nvSpPr>
        <p:spPr>
          <a:xfrm rot="13836862">
            <a:off x="-1171646" y="-1922067"/>
            <a:ext cx="102647" cy="177282"/>
          </a:xfrm>
          <a:prstGeom prst="roundRect">
            <a:avLst/>
          </a:prstGeom>
          <a:noFill/>
          <a:ln w="19050">
            <a:solidFill>
              <a:schemeClr val="tx1"/>
            </a:solidFill>
          </a:ln>
          <a:scene3d>
            <a:camera prst="orthographicFront">
              <a:rot lat="19591902" lon="2566187" rev="11054201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65" name="사각형: 둥근 모서리 464">
            <a:extLst>
              <a:ext uri="{FF2B5EF4-FFF2-40B4-BE49-F238E27FC236}">
                <a16:creationId xmlns:a16="http://schemas.microsoft.com/office/drawing/2014/main" id="{B4A38C9E-35EC-4E51-8768-89D9C12F36C1}"/>
              </a:ext>
            </a:extLst>
          </p:cNvPr>
          <p:cNvSpPr/>
          <p:nvPr/>
        </p:nvSpPr>
        <p:spPr>
          <a:xfrm rot="13836862">
            <a:off x="-1349446" y="-1972867"/>
            <a:ext cx="102647" cy="177282"/>
          </a:xfrm>
          <a:prstGeom prst="roundRect">
            <a:avLst/>
          </a:prstGeom>
          <a:noFill/>
          <a:ln w="19050">
            <a:solidFill>
              <a:schemeClr val="tx1"/>
            </a:solidFill>
          </a:ln>
          <a:scene3d>
            <a:camera prst="orthographicFront">
              <a:rot lat="19591902" lon="2566187" rev="11054201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66" name="사각형: 둥근 모서리 465">
            <a:extLst>
              <a:ext uri="{FF2B5EF4-FFF2-40B4-BE49-F238E27FC236}">
                <a16:creationId xmlns:a16="http://schemas.microsoft.com/office/drawing/2014/main" id="{25ABE87F-E801-4444-AB1A-40D7540CDCE5}"/>
              </a:ext>
            </a:extLst>
          </p:cNvPr>
          <p:cNvSpPr/>
          <p:nvPr/>
        </p:nvSpPr>
        <p:spPr>
          <a:xfrm rot="13836862">
            <a:off x="-1531728" y="-2029637"/>
            <a:ext cx="102647" cy="177282"/>
          </a:xfrm>
          <a:prstGeom prst="roundRect">
            <a:avLst/>
          </a:prstGeom>
          <a:noFill/>
          <a:ln w="19050">
            <a:solidFill>
              <a:schemeClr val="tx1"/>
            </a:solidFill>
          </a:ln>
          <a:scene3d>
            <a:camera prst="orthographicFront">
              <a:rot lat="19591902" lon="2566187" rev="11054201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445" name="직선 연결선 444">
            <a:extLst>
              <a:ext uri="{FF2B5EF4-FFF2-40B4-BE49-F238E27FC236}">
                <a16:creationId xmlns:a16="http://schemas.microsoft.com/office/drawing/2014/main" id="{F6856137-5288-4429-B3C2-722DE752E3D6}"/>
              </a:ext>
            </a:extLst>
          </p:cNvPr>
          <p:cNvCxnSpPr>
            <a:cxnSpLocks/>
          </p:cNvCxnSpPr>
          <p:nvPr/>
        </p:nvCxnSpPr>
        <p:spPr>
          <a:xfrm flipH="1" flipV="1">
            <a:off x="-1911177" y="-1728782"/>
            <a:ext cx="812263" cy="24329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8" name="직선 연결선 437">
            <a:extLst>
              <a:ext uri="{FF2B5EF4-FFF2-40B4-BE49-F238E27FC236}">
                <a16:creationId xmlns:a16="http://schemas.microsoft.com/office/drawing/2014/main" id="{B5F3204E-9683-48DB-BFB4-222561CDAEFD}"/>
              </a:ext>
            </a:extLst>
          </p:cNvPr>
          <p:cNvCxnSpPr>
            <a:cxnSpLocks/>
          </p:cNvCxnSpPr>
          <p:nvPr/>
        </p:nvCxnSpPr>
        <p:spPr>
          <a:xfrm flipH="1" flipV="1">
            <a:off x="-1986348" y="-1940015"/>
            <a:ext cx="895999" cy="26837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3" name="TextBox 472">
            <a:extLst>
              <a:ext uri="{FF2B5EF4-FFF2-40B4-BE49-F238E27FC236}">
                <a16:creationId xmlns:a16="http://schemas.microsoft.com/office/drawing/2014/main" id="{93079A01-2A1F-4121-AE62-51D6EFC8BDF6}"/>
              </a:ext>
            </a:extLst>
          </p:cNvPr>
          <p:cNvSpPr txBox="1"/>
          <p:nvPr/>
        </p:nvSpPr>
        <p:spPr>
          <a:xfrm>
            <a:off x="-2105079" y="-1032012"/>
            <a:ext cx="84252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dirty="0">
                <a:latin typeface="예스체" panose="020B0500000101010101" pitchFamily="50" charset="-127"/>
                <a:ea typeface="예스체" panose="020B0500000101010101" pitchFamily="50" charset="-127"/>
              </a:rPr>
              <a:t>트레이 작성</a:t>
            </a:r>
          </a:p>
        </p:txBody>
      </p:sp>
    </p:spTree>
    <p:extLst>
      <p:ext uri="{BB962C8B-B14F-4D97-AF65-F5344CB8AC3E}">
        <p14:creationId xmlns:p14="http://schemas.microsoft.com/office/powerpoint/2010/main" val="869881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8D615580-1683-4985-97B7-714E8A9CAF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2" y="1"/>
            <a:ext cx="10256321" cy="6847772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5D3A10F6-2494-4E77-93E6-A565F07F77B3}"/>
              </a:ext>
            </a:extLst>
          </p:cNvPr>
          <p:cNvSpPr/>
          <p:nvPr/>
        </p:nvSpPr>
        <p:spPr>
          <a:xfrm>
            <a:off x="-2450" y="1"/>
            <a:ext cx="9146448" cy="6847772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ECCE702-74C2-4DF2-9068-2A9C89266FC5}"/>
              </a:ext>
            </a:extLst>
          </p:cNvPr>
          <p:cNvSpPr/>
          <p:nvPr/>
        </p:nvSpPr>
        <p:spPr>
          <a:xfrm rot="16200000">
            <a:off x="-7921756" y="3581989"/>
            <a:ext cx="11503742" cy="4339770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FAB10EA-6258-4BBF-91F2-D7325A0BDF15}"/>
              </a:ext>
            </a:extLst>
          </p:cNvPr>
          <p:cNvSpPr/>
          <p:nvPr/>
        </p:nvSpPr>
        <p:spPr>
          <a:xfrm>
            <a:off x="-482505" y="-2438400"/>
            <a:ext cx="13055503" cy="2438401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C9E593A7-0072-4105-8BCA-54670A42D316}"/>
              </a:ext>
            </a:extLst>
          </p:cNvPr>
          <p:cNvSpPr/>
          <p:nvPr/>
        </p:nvSpPr>
        <p:spPr>
          <a:xfrm rot="5400000">
            <a:off x="5106628" y="2957768"/>
            <a:ext cx="11503742" cy="3428998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48626975-C0C3-43E1-81FF-5723FD5B24B2}"/>
              </a:ext>
            </a:extLst>
          </p:cNvPr>
          <p:cNvSpPr/>
          <p:nvPr/>
        </p:nvSpPr>
        <p:spPr>
          <a:xfrm rot="10800000">
            <a:off x="-2449" y="6857999"/>
            <a:ext cx="11503742" cy="2991375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1F6F8674-E7F9-4289-A17C-462257D556FF}"/>
              </a:ext>
            </a:extLst>
          </p:cNvPr>
          <p:cNvSpPr/>
          <p:nvPr/>
        </p:nvSpPr>
        <p:spPr>
          <a:xfrm>
            <a:off x="-8117" y="2560872"/>
            <a:ext cx="9143999" cy="1715802"/>
          </a:xfrm>
          <a:prstGeom prst="rect">
            <a:avLst/>
          </a:prstGeom>
          <a:solidFill>
            <a:schemeClr val="bg1">
              <a:alpha val="7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820D89-A524-45C5-AF44-E2BA3E4ED754}"/>
              </a:ext>
            </a:extLst>
          </p:cNvPr>
          <p:cNvSpPr txBox="1"/>
          <p:nvPr/>
        </p:nvSpPr>
        <p:spPr>
          <a:xfrm>
            <a:off x="-16234" y="2639057"/>
            <a:ext cx="9160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건설 노무 관리 솔루션</a:t>
            </a:r>
            <a:endParaRPr lang="en-US" altLang="ko-K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B2C8A44-DEE9-4A70-BB79-39FB70541C69}"/>
              </a:ext>
            </a:extLst>
          </p:cNvPr>
          <p:cNvSpPr txBox="1"/>
          <p:nvPr/>
        </p:nvSpPr>
        <p:spPr>
          <a:xfrm>
            <a:off x="1852283" y="3067680"/>
            <a:ext cx="5423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WIN-NOGA</a:t>
            </a:r>
            <a:endParaRPr lang="ko-KR" alt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927376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그림 36">
            <a:extLst>
              <a:ext uri="{FF2B5EF4-FFF2-40B4-BE49-F238E27FC236}">
                <a16:creationId xmlns:a16="http://schemas.microsoft.com/office/drawing/2014/main" id="{BA17D888-DAFD-4194-AD57-C4214C58B3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40"/>
          <a:stretch/>
        </p:blipFill>
        <p:spPr>
          <a:xfrm>
            <a:off x="4459003" y="0"/>
            <a:ext cx="4684997" cy="6857999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5D3A10F6-2494-4E77-93E6-A565F07F77B3}"/>
              </a:ext>
            </a:extLst>
          </p:cNvPr>
          <p:cNvSpPr/>
          <p:nvPr/>
        </p:nvSpPr>
        <p:spPr>
          <a:xfrm>
            <a:off x="2350366" y="0"/>
            <a:ext cx="6793634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ECCE702-74C2-4DF2-9068-2A9C89266FC5}"/>
              </a:ext>
            </a:extLst>
          </p:cNvPr>
          <p:cNvSpPr/>
          <p:nvPr/>
        </p:nvSpPr>
        <p:spPr>
          <a:xfrm rot="16200000">
            <a:off x="-7921756" y="3581989"/>
            <a:ext cx="11503742" cy="4339770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FAB10EA-6258-4BBF-91F2-D7325A0BDF15}"/>
              </a:ext>
            </a:extLst>
          </p:cNvPr>
          <p:cNvSpPr/>
          <p:nvPr/>
        </p:nvSpPr>
        <p:spPr>
          <a:xfrm>
            <a:off x="-467539" y="-3335080"/>
            <a:ext cx="13055503" cy="3328734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48626975-C0C3-43E1-81FF-5723FD5B24B2}"/>
              </a:ext>
            </a:extLst>
          </p:cNvPr>
          <p:cNvSpPr/>
          <p:nvPr/>
        </p:nvSpPr>
        <p:spPr>
          <a:xfrm rot="10800000">
            <a:off x="-2449" y="6857999"/>
            <a:ext cx="11503742" cy="2991375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2937CE-3A4F-45D7-B209-2E43B4FB3215}"/>
              </a:ext>
            </a:extLst>
          </p:cNvPr>
          <p:cNvSpPr txBox="1"/>
          <p:nvPr/>
        </p:nvSpPr>
        <p:spPr>
          <a:xfrm>
            <a:off x="117585" y="1724709"/>
            <a:ext cx="4580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C00000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최적화된 노무 관리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95014E-1B0C-41F8-87F6-B496CD66DD41}"/>
              </a:ext>
            </a:extLst>
          </p:cNvPr>
          <p:cNvSpPr txBox="1"/>
          <p:nvPr/>
        </p:nvSpPr>
        <p:spPr>
          <a:xfrm>
            <a:off x="117583" y="2210347"/>
            <a:ext cx="5235929" cy="952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·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전산 신고 파일</a:t>
            </a: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 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생성으로 신고 업무까지 한번에 처리</a:t>
            </a:r>
            <a:endParaRPr lang="en-US" altLang="ko-KR" sz="1300" dirty="0"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·4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대 보험과 갑근세 주민세 자동 산출로 신속하고 정확한 업무</a:t>
            </a:r>
            <a:endParaRPr lang="en-US" altLang="ko-KR" sz="1300" dirty="0"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  <a:p>
            <a:pPr>
              <a:lnSpc>
                <a:spcPct val="150000"/>
              </a:lnSpc>
            </a:pPr>
            <a:endParaRPr lang="ko-KR" altLang="en-US" sz="1300" dirty="0"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4E337BA-BEF4-4088-83B4-57301A667D98}"/>
              </a:ext>
            </a:extLst>
          </p:cNvPr>
          <p:cNvSpPr txBox="1"/>
          <p:nvPr/>
        </p:nvSpPr>
        <p:spPr>
          <a:xfrm>
            <a:off x="112013" y="4098923"/>
            <a:ext cx="3466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C00000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부가 기능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CD220F-9971-4DFD-9517-22430EC7756F}"/>
              </a:ext>
            </a:extLst>
          </p:cNvPr>
          <p:cNvSpPr txBox="1"/>
          <p:nvPr/>
        </p:nvSpPr>
        <p:spPr>
          <a:xfrm>
            <a:off x="-24685" y="391512"/>
            <a:ext cx="4072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 </a:t>
            </a:r>
            <a:r>
              <a:rPr lang="en-US" altLang="ko-K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WIN-NOGA</a:t>
            </a:r>
            <a:endParaRPr lang="ko-KR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E2F148-0279-4DE4-94C0-6CC396113B3A}"/>
              </a:ext>
            </a:extLst>
          </p:cNvPr>
          <p:cNvSpPr txBox="1"/>
          <p:nvPr/>
        </p:nvSpPr>
        <p:spPr>
          <a:xfrm>
            <a:off x="148414" y="125851"/>
            <a:ext cx="3275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건설 노무 관리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427A916-868C-4E35-AE7F-8B9D2AACCAAD}"/>
              </a:ext>
            </a:extLst>
          </p:cNvPr>
          <p:cNvSpPr txBox="1"/>
          <p:nvPr/>
        </p:nvSpPr>
        <p:spPr>
          <a:xfrm>
            <a:off x="112013" y="4527232"/>
            <a:ext cx="4194511" cy="1553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·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다양한 기관의 규정</a:t>
            </a: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/ </a:t>
            </a:r>
            <a:r>
              <a:rPr lang="ko-KR" altLang="en-US" sz="1300" dirty="0" err="1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요율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 변동의 신속한 반영으로 업무 효율성 증대</a:t>
            </a:r>
            <a:endParaRPr lang="en-US" altLang="ko-KR" sz="1300" dirty="0"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·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계좌 이체 현황 조회 및 각종 서류 출력 및 엑셀 변환으로 편의성 확대</a:t>
            </a:r>
          </a:p>
          <a:p>
            <a:pPr>
              <a:lnSpc>
                <a:spcPct val="150000"/>
              </a:lnSpc>
            </a:pPr>
            <a:endParaRPr lang="ko-KR" altLang="en-US" sz="1300" dirty="0"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C8A986C-145D-4234-832E-335A7DFC1498}"/>
              </a:ext>
            </a:extLst>
          </p:cNvPr>
          <p:cNvSpPr txBox="1"/>
          <p:nvPr/>
        </p:nvSpPr>
        <p:spPr>
          <a:xfrm>
            <a:off x="7876128" y="1393383"/>
            <a:ext cx="1428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WIN-NOGA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2BECBDC-C91E-46DE-864B-EF517F1A5F81}"/>
              </a:ext>
            </a:extLst>
          </p:cNvPr>
          <p:cNvSpPr txBox="1"/>
          <p:nvPr/>
        </p:nvSpPr>
        <p:spPr>
          <a:xfrm>
            <a:off x="7665983" y="1682614"/>
            <a:ext cx="1681703" cy="2055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11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·4</a:t>
            </a:r>
            <a:r>
              <a:rPr lang="ko-KR" altLang="en-US" sz="11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대 보험 관리</a:t>
            </a:r>
            <a:endParaRPr lang="en-US" altLang="ko-KR" sz="1100" dirty="0"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  <a:p>
            <a:pPr>
              <a:lnSpc>
                <a:spcPct val="130000"/>
              </a:lnSpc>
            </a:pPr>
            <a:r>
              <a:rPr lang="en-US" altLang="ko-KR" sz="11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·</a:t>
            </a:r>
            <a:r>
              <a:rPr lang="ko-KR" altLang="en-US" sz="11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퇴직 공제</a:t>
            </a:r>
            <a:endParaRPr lang="en-US" altLang="ko-KR" sz="1100" dirty="0"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  <a:p>
            <a:pPr>
              <a:lnSpc>
                <a:spcPct val="130000"/>
              </a:lnSpc>
            </a:pPr>
            <a:r>
              <a:rPr lang="en-US" altLang="ko-KR" sz="11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·</a:t>
            </a:r>
            <a:r>
              <a:rPr lang="ko-KR" altLang="en-US" sz="11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국세청 지급 조서</a:t>
            </a:r>
            <a:endParaRPr lang="en-US" altLang="ko-KR" sz="1100" dirty="0"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  <a:p>
            <a:pPr>
              <a:lnSpc>
                <a:spcPct val="130000"/>
              </a:lnSpc>
            </a:pPr>
            <a:r>
              <a:rPr lang="en-US" altLang="ko-KR" sz="11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·</a:t>
            </a:r>
            <a:r>
              <a:rPr lang="ko-KR" altLang="en-US" sz="11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장애인 관련 신고</a:t>
            </a:r>
            <a:endParaRPr lang="en-US" altLang="ko-KR" sz="1100" dirty="0"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  <a:p>
            <a:pPr>
              <a:lnSpc>
                <a:spcPct val="130000"/>
              </a:lnSpc>
            </a:pPr>
            <a:r>
              <a:rPr lang="en-US" altLang="ko-KR" sz="11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·</a:t>
            </a:r>
            <a:r>
              <a:rPr lang="ko-KR" altLang="en-US" sz="11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노무비 명세서</a:t>
            </a:r>
            <a:endParaRPr lang="en-US" altLang="ko-KR" sz="1100" dirty="0"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  <a:p>
            <a:pPr>
              <a:lnSpc>
                <a:spcPct val="130000"/>
              </a:lnSpc>
            </a:pPr>
            <a:r>
              <a:rPr lang="en-US" altLang="ko-KR" sz="11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·</a:t>
            </a:r>
            <a:r>
              <a:rPr lang="ko-KR" altLang="en-US" sz="11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산출 근거</a:t>
            </a:r>
            <a:endParaRPr lang="en-US" altLang="ko-KR" sz="1100" dirty="0"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  <a:p>
            <a:pPr>
              <a:lnSpc>
                <a:spcPct val="130000"/>
              </a:lnSpc>
            </a:pPr>
            <a:r>
              <a:rPr lang="en-US" altLang="ko-KR" sz="11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·</a:t>
            </a:r>
            <a:r>
              <a:rPr lang="ko-KR" altLang="en-US" sz="11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급여 명세표</a:t>
            </a:r>
            <a:endParaRPr lang="en-US" altLang="ko-KR" sz="1100" dirty="0"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  <a:p>
            <a:pPr>
              <a:lnSpc>
                <a:spcPct val="130000"/>
              </a:lnSpc>
            </a:pPr>
            <a:r>
              <a:rPr lang="en-US" altLang="ko-KR" sz="11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·</a:t>
            </a:r>
            <a:r>
              <a:rPr lang="ko-KR" altLang="en-US" sz="11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공사 현황</a:t>
            </a:r>
            <a:endParaRPr lang="en-US" altLang="ko-KR" sz="1100" dirty="0"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  <a:p>
            <a:pPr>
              <a:lnSpc>
                <a:spcPct val="130000"/>
              </a:lnSpc>
            </a:pPr>
            <a:endParaRPr lang="ko-KR" altLang="en-US" sz="1100" dirty="0"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</p:txBody>
      </p:sp>
      <p:pic>
        <p:nvPicPr>
          <p:cNvPr id="53" name="그래픽 52" descr="도시">
            <a:extLst>
              <a:ext uri="{FF2B5EF4-FFF2-40B4-BE49-F238E27FC236}">
                <a16:creationId xmlns:a16="http://schemas.microsoft.com/office/drawing/2014/main" id="{6264928C-5BBC-4F23-A5B7-C0A71D8AA4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" t="15553" r="34870" b="14475"/>
          <a:stretch/>
        </p:blipFill>
        <p:spPr>
          <a:xfrm>
            <a:off x="7694864" y="1379207"/>
            <a:ext cx="257830" cy="276999"/>
          </a:xfrm>
          <a:prstGeom prst="rect">
            <a:avLst/>
          </a:prstGeom>
        </p:spPr>
      </p:pic>
      <p:sp>
        <p:nvSpPr>
          <p:cNvPr id="54" name="직사각형 53">
            <a:extLst>
              <a:ext uri="{FF2B5EF4-FFF2-40B4-BE49-F238E27FC236}">
                <a16:creationId xmlns:a16="http://schemas.microsoft.com/office/drawing/2014/main" id="{F1797E12-4215-48A1-842B-AFA17E9D28A6}"/>
              </a:ext>
            </a:extLst>
          </p:cNvPr>
          <p:cNvSpPr/>
          <p:nvPr/>
        </p:nvSpPr>
        <p:spPr>
          <a:xfrm rot="2700000">
            <a:off x="4833936" y="2060558"/>
            <a:ext cx="773039" cy="773039"/>
          </a:xfrm>
          <a:prstGeom prst="rect">
            <a:avLst/>
          </a:prstGeom>
          <a:solidFill>
            <a:srgbClr val="004760">
              <a:alpha val="60000"/>
            </a:srgbClr>
          </a:solidFill>
          <a:ln w="317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 dirty="0"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  <p:pic>
        <p:nvPicPr>
          <p:cNvPr id="55" name="그래픽 54" descr="건설 근로자">
            <a:extLst>
              <a:ext uri="{FF2B5EF4-FFF2-40B4-BE49-F238E27FC236}">
                <a16:creationId xmlns:a16="http://schemas.microsoft.com/office/drawing/2014/main" id="{2E125E39-F8E1-4F7D-8119-406178C172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11075" y="2137770"/>
            <a:ext cx="618759" cy="618759"/>
          </a:xfrm>
          <a:prstGeom prst="rect">
            <a:avLst/>
          </a:prstGeom>
        </p:spPr>
      </p:pic>
      <p:sp>
        <p:nvSpPr>
          <p:cNvPr id="56" name="직사각형 55">
            <a:extLst>
              <a:ext uri="{FF2B5EF4-FFF2-40B4-BE49-F238E27FC236}">
                <a16:creationId xmlns:a16="http://schemas.microsoft.com/office/drawing/2014/main" id="{C43B47DE-6A22-4E44-B3B8-1204982C91A6}"/>
              </a:ext>
            </a:extLst>
          </p:cNvPr>
          <p:cNvSpPr/>
          <p:nvPr/>
        </p:nvSpPr>
        <p:spPr>
          <a:xfrm rot="2700000">
            <a:off x="5563884" y="2060560"/>
            <a:ext cx="773039" cy="773039"/>
          </a:xfrm>
          <a:prstGeom prst="rect">
            <a:avLst/>
          </a:prstGeom>
          <a:solidFill>
            <a:schemeClr val="bg2">
              <a:lumMod val="90000"/>
              <a:alpha val="60000"/>
            </a:schemeClr>
          </a:solidFill>
          <a:ln w="317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 dirty="0"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  <p:pic>
        <p:nvPicPr>
          <p:cNvPr id="57" name="그래픽 56" descr="건설 근로자">
            <a:extLst>
              <a:ext uri="{FF2B5EF4-FFF2-40B4-BE49-F238E27FC236}">
                <a16:creationId xmlns:a16="http://schemas.microsoft.com/office/drawing/2014/main" id="{6B7011E5-CC30-4A8A-84CB-E5D92A92B0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41023" y="2137772"/>
            <a:ext cx="618759" cy="618759"/>
          </a:xfrm>
          <a:prstGeom prst="rect">
            <a:avLst/>
          </a:prstGeom>
        </p:spPr>
      </p:pic>
      <p:sp>
        <p:nvSpPr>
          <p:cNvPr id="58" name="직사각형 57">
            <a:extLst>
              <a:ext uri="{FF2B5EF4-FFF2-40B4-BE49-F238E27FC236}">
                <a16:creationId xmlns:a16="http://schemas.microsoft.com/office/drawing/2014/main" id="{0363EAA4-05A7-42F2-9D0C-17B348CCEC6D}"/>
              </a:ext>
            </a:extLst>
          </p:cNvPr>
          <p:cNvSpPr/>
          <p:nvPr/>
        </p:nvSpPr>
        <p:spPr>
          <a:xfrm rot="2700000">
            <a:off x="6296726" y="2059257"/>
            <a:ext cx="773039" cy="773039"/>
          </a:xfrm>
          <a:prstGeom prst="rect">
            <a:avLst/>
          </a:prstGeom>
          <a:solidFill>
            <a:srgbClr val="004760">
              <a:alpha val="60000"/>
            </a:srgbClr>
          </a:solidFill>
          <a:ln w="317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 dirty="0"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  <p:pic>
        <p:nvPicPr>
          <p:cNvPr id="59" name="그래픽 58" descr="건설 근로자">
            <a:extLst>
              <a:ext uri="{FF2B5EF4-FFF2-40B4-BE49-F238E27FC236}">
                <a16:creationId xmlns:a16="http://schemas.microsoft.com/office/drawing/2014/main" id="{C9806229-D260-4D05-8A5C-5FF09C33D3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73865" y="2136469"/>
            <a:ext cx="618759" cy="618759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607775A8-EB2C-491C-B79B-208721E8AC92}"/>
              </a:ext>
            </a:extLst>
          </p:cNvPr>
          <p:cNvSpPr txBox="1"/>
          <p:nvPr/>
        </p:nvSpPr>
        <p:spPr>
          <a:xfrm>
            <a:off x="4958722" y="3034845"/>
            <a:ext cx="580614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ko-KR" sz="1000" dirty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A</a:t>
            </a:r>
            <a:r>
              <a:rPr lang="ko-KR" altLang="en-US" sz="1000" dirty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현장</a:t>
            </a:r>
            <a:endParaRPr lang="en-US" altLang="ko-KR" sz="1000" dirty="0"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  <a:p>
            <a:endParaRPr lang="ko-KR" altLang="en-US" sz="1000" dirty="0"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99E816D-1F4C-4021-8B73-9C362090344D}"/>
              </a:ext>
            </a:extLst>
          </p:cNvPr>
          <p:cNvSpPr txBox="1"/>
          <p:nvPr/>
        </p:nvSpPr>
        <p:spPr>
          <a:xfrm>
            <a:off x="5689363" y="3029161"/>
            <a:ext cx="580614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ko-KR" sz="1000" dirty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B</a:t>
            </a:r>
            <a:r>
              <a:rPr lang="ko-KR" altLang="en-US" sz="1000" dirty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현장</a:t>
            </a:r>
            <a:endParaRPr lang="en-US" altLang="ko-KR" sz="1000" dirty="0"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  <a:p>
            <a:endParaRPr lang="ko-KR" altLang="en-US" sz="1000" dirty="0"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B450298-EAAC-4F70-AD38-7DB3005842ED}"/>
              </a:ext>
            </a:extLst>
          </p:cNvPr>
          <p:cNvSpPr txBox="1"/>
          <p:nvPr/>
        </p:nvSpPr>
        <p:spPr>
          <a:xfrm>
            <a:off x="6440585" y="3024657"/>
            <a:ext cx="580614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ko-KR" sz="1000" dirty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C</a:t>
            </a:r>
            <a:r>
              <a:rPr lang="ko-KR" altLang="en-US" sz="1000" dirty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현장</a:t>
            </a:r>
            <a:endParaRPr lang="en-US" altLang="ko-KR" sz="1000" dirty="0"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  <a:p>
            <a:endParaRPr lang="ko-KR" altLang="en-US" sz="1000" dirty="0"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  <p:sp>
        <p:nvSpPr>
          <p:cNvPr id="63" name="직사각형 62">
            <a:extLst>
              <a:ext uri="{FF2B5EF4-FFF2-40B4-BE49-F238E27FC236}">
                <a16:creationId xmlns:a16="http://schemas.microsoft.com/office/drawing/2014/main" id="{513A7D8F-415B-42BE-A8F7-6DE5BD6B9776}"/>
              </a:ext>
            </a:extLst>
          </p:cNvPr>
          <p:cNvSpPr/>
          <p:nvPr/>
        </p:nvSpPr>
        <p:spPr>
          <a:xfrm>
            <a:off x="4409065" y="4470542"/>
            <a:ext cx="2383478" cy="1599481"/>
          </a:xfrm>
          <a:prstGeom prst="rect">
            <a:avLst/>
          </a:prstGeom>
          <a:noFill/>
          <a:ln w="6548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  <p:sp>
        <p:nvSpPr>
          <p:cNvPr id="64" name="직사각형 63">
            <a:extLst>
              <a:ext uri="{FF2B5EF4-FFF2-40B4-BE49-F238E27FC236}">
                <a16:creationId xmlns:a16="http://schemas.microsoft.com/office/drawing/2014/main" id="{2E97E9A9-3D36-4E49-8EDE-5A9AB6FEBC15}"/>
              </a:ext>
            </a:extLst>
          </p:cNvPr>
          <p:cNvSpPr/>
          <p:nvPr/>
        </p:nvSpPr>
        <p:spPr>
          <a:xfrm>
            <a:off x="8061936" y="4470544"/>
            <a:ext cx="1082064" cy="1599480"/>
          </a:xfrm>
          <a:prstGeom prst="rect">
            <a:avLst/>
          </a:prstGeom>
          <a:solidFill>
            <a:schemeClr val="bg1"/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59E21585-E96C-40ED-B253-9B040797863A}"/>
              </a:ext>
            </a:extLst>
          </p:cNvPr>
          <p:cNvSpPr/>
          <p:nvPr/>
        </p:nvSpPr>
        <p:spPr>
          <a:xfrm>
            <a:off x="6797674" y="4470542"/>
            <a:ext cx="2346326" cy="1599481"/>
          </a:xfrm>
          <a:prstGeom prst="rect">
            <a:avLst/>
          </a:prstGeom>
          <a:noFill/>
          <a:ln w="6548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  <p:pic>
        <p:nvPicPr>
          <p:cNvPr id="66" name="그래픽 65" descr="목록">
            <a:extLst>
              <a:ext uri="{FF2B5EF4-FFF2-40B4-BE49-F238E27FC236}">
                <a16:creationId xmlns:a16="http://schemas.microsoft.com/office/drawing/2014/main" id="{4492E972-7F7E-44E7-BF80-73BF4C2CE1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38900" y="4991904"/>
            <a:ext cx="898768" cy="898768"/>
          </a:xfrm>
          <a:prstGeom prst="rect">
            <a:avLst/>
          </a:prstGeom>
        </p:spPr>
      </p:pic>
      <p:pic>
        <p:nvPicPr>
          <p:cNvPr id="67" name="그래픽 66" descr="동전">
            <a:extLst>
              <a:ext uri="{FF2B5EF4-FFF2-40B4-BE49-F238E27FC236}">
                <a16:creationId xmlns:a16="http://schemas.microsoft.com/office/drawing/2014/main" id="{F92621B0-15F3-44DC-8473-991DEFAE13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90099" y="4725575"/>
            <a:ext cx="319803" cy="319803"/>
          </a:xfrm>
          <a:prstGeom prst="rect">
            <a:avLst/>
          </a:prstGeom>
        </p:spPr>
      </p:pic>
      <p:pic>
        <p:nvPicPr>
          <p:cNvPr id="68" name="그래픽 67" descr="스트림">
            <a:extLst>
              <a:ext uri="{FF2B5EF4-FFF2-40B4-BE49-F238E27FC236}">
                <a16:creationId xmlns:a16="http://schemas.microsoft.com/office/drawing/2014/main" id="{F972B6FE-C637-434B-9AE9-CEF259255B8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809708" y="4890490"/>
            <a:ext cx="1344363" cy="1344363"/>
          </a:xfrm>
          <a:prstGeom prst="rect">
            <a:avLst/>
          </a:prstGeom>
        </p:spPr>
      </p:pic>
      <p:pic>
        <p:nvPicPr>
          <p:cNvPr id="69" name="그래픽 68" descr="사무직 근로자">
            <a:extLst>
              <a:ext uri="{FF2B5EF4-FFF2-40B4-BE49-F238E27FC236}">
                <a16:creationId xmlns:a16="http://schemas.microsoft.com/office/drawing/2014/main" id="{614646AA-B8A5-45B5-86FD-92270B72040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068785" y="4465284"/>
            <a:ext cx="696556" cy="696556"/>
          </a:xfrm>
          <a:prstGeom prst="rect">
            <a:avLst/>
          </a:prstGeom>
        </p:spPr>
      </p:pic>
      <p:pic>
        <p:nvPicPr>
          <p:cNvPr id="70" name="그래픽 69" descr="목록">
            <a:extLst>
              <a:ext uri="{FF2B5EF4-FFF2-40B4-BE49-F238E27FC236}">
                <a16:creationId xmlns:a16="http://schemas.microsoft.com/office/drawing/2014/main" id="{B0AF7DAC-E979-492B-BBB6-778374B9D5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70038" y="5104416"/>
            <a:ext cx="898768" cy="898768"/>
          </a:xfrm>
          <a:prstGeom prst="rect">
            <a:avLst/>
          </a:prstGeom>
        </p:spPr>
      </p:pic>
      <p:sp>
        <p:nvSpPr>
          <p:cNvPr id="71" name="화살표: 아래쪽 70">
            <a:extLst>
              <a:ext uri="{FF2B5EF4-FFF2-40B4-BE49-F238E27FC236}">
                <a16:creationId xmlns:a16="http://schemas.microsoft.com/office/drawing/2014/main" id="{5FBCB4A3-41F1-422C-8A23-D53E00239F82}"/>
              </a:ext>
            </a:extLst>
          </p:cNvPr>
          <p:cNvSpPr/>
          <p:nvPr/>
        </p:nvSpPr>
        <p:spPr>
          <a:xfrm>
            <a:off x="5238848" y="4890510"/>
            <a:ext cx="186247" cy="209245"/>
          </a:xfrm>
          <a:prstGeom prst="downArrow">
            <a:avLst/>
          </a:prstGeom>
          <a:solidFill>
            <a:srgbClr val="4D8E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  <p:sp>
        <p:nvSpPr>
          <p:cNvPr id="72" name="화살표: 아래쪽 71">
            <a:extLst>
              <a:ext uri="{FF2B5EF4-FFF2-40B4-BE49-F238E27FC236}">
                <a16:creationId xmlns:a16="http://schemas.microsoft.com/office/drawing/2014/main" id="{923D0A04-2BBD-40F7-BDCF-8E5C32DF559A}"/>
              </a:ext>
            </a:extLst>
          </p:cNvPr>
          <p:cNvSpPr/>
          <p:nvPr/>
        </p:nvSpPr>
        <p:spPr>
          <a:xfrm rot="10800000">
            <a:off x="4681543" y="4621442"/>
            <a:ext cx="186247" cy="209245"/>
          </a:xfrm>
          <a:prstGeom prst="downArrow">
            <a:avLst/>
          </a:prstGeom>
          <a:solidFill>
            <a:srgbClr val="4D8E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  <p:sp>
        <p:nvSpPr>
          <p:cNvPr id="73" name="화살표: 아래쪽 72">
            <a:extLst>
              <a:ext uri="{FF2B5EF4-FFF2-40B4-BE49-F238E27FC236}">
                <a16:creationId xmlns:a16="http://schemas.microsoft.com/office/drawing/2014/main" id="{83206933-6680-4F2B-9702-EF8BBB798CF7}"/>
              </a:ext>
            </a:extLst>
          </p:cNvPr>
          <p:cNvSpPr/>
          <p:nvPr/>
        </p:nvSpPr>
        <p:spPr>
          <a:xfrm rot="16200000">
            <a:off x="7804134" y="4813246"/>
            <a:ext cx="186247" cy="209245"/>
          </a:xfrm>
          <a:prstGeom prst="downArrow">
            <a:avLst/>
          </a:prstGeom>
          <a:solidFill>
            <a:srgbClr val="4D8E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  <p:sp>
        <p:nvSpPr>
          <p:cNvPr id="74" name="화살표: 아래쪽 73">
            <a:extLst>
              <a:ext uri="{FF2B5EF4-FFF2-40B4-BE49-F238E27FC236}">
                <a16:creationId xmlns:a16="http://schemas.microsoft.com/office/drawing/2014/main" id="{71141DFC-9729-4328-B5A9-D48D69FE604E}"/>
              </a:ext>
            </a:extLst>
          </p:cNvPr>
          <p:cNvSpPr/>
          <p:nvPr/>
        </p:nvSpPr>
        <p:spPr>
          <a:xfrm rot="5400000">
            <a:off x="7778002" y="4597920"/>
            <a:ext cx="186247" cy="209245"/>
          </a:xfrm>
          <a:prstGeom prst="downArrow">
            <a:avLst/>
          </a:prstGeom>
          <a:solidFill>
            <a:srgbClr val="4D8E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  <p:sp>
        <p:nvSpPr>
          <p:cNvPr id="75" name="직사각형 74">
            <a:extLst>
              <a:ext uri="{FF2B5EF4-FFF2-40B4-BE49-F238E27FC236}">
                <a16:creationId xmlns:a16="http://schemas.microsoft.com/office/drawing/2014/main" id="{917142AB-E213-41EC-9C12-19AA7741F121}"/>
              </a:ext>
            </a:extLst>
          </p:cNvPr>
          <p:cNvSpPr/>
          <p:nvPr/>
        </p:nvSpPr>
        <p:spPr>
          <a:xfrm>
            <a:off x="5663202" y="4470544"/>
            <a:ext cx="1133309" cy="1599480"/>
          </a:xfrm>
          <a:prstGeom prst="rect">
            <a:avLst/>
          </a:prstGeom>
          <a:solidFill>
            <a:schemeClr val="bg1"/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  <p:pic>
        <p:nvPicPr>
          <p:cNvPr id="76" name="그림 75">
            <a:extLst>
              <a:ext uri="{FF2B5EF4-FFF2-40B4-BE49-F238E27FC236}">
                <a16:creationId xmlns:a16="http://schemas.microsoft.com/office/drawing/2014/main" id="{32931A1C-5191-43B1-9E6B-C0935545453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99" b="37183"/>
          <a:stretch/>
        </p:blipFill>
        <p:spPr>
          <a:xfrm>
            <a:off x="5803580" y="5537484"/>
            <a:ext cx="872039" cy="197234"/>
          </a:xfrm>
          <a:prstGeom prst="rect">
            <a:avLst/>
          </a:prstGeom>
        </p:spPr>
      </p:pic>
      <p:pic>
        <p:nvPicPr>
          <p:cNvPr id="77" name="그림 76">
            <a:extLst>
              <a:ext uri="{FF2B5EF4-FFF2-40B4-BE49-F238E27FC236}">
                <a16:creationId xmlns:a16="http://schemas.microsoft.com/office/drawing/2014/main" id="{A584CFE8-5BFE-43EB-87EC-29540D42D00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39" b="35795"/>
          <a:stretch/>
        </p:blipFill>
        <p:spPr>
          <a:xfrm>
            <a:off x="5738155" y="4467124"/>
            <a:ext cx="983402" cy="352061"/>
          </a:xfrm>
          <a:prstGeom prst="rect">
            <a:avLst/>
          </a:prstGeom>
        </p:spPr>
      </p:pic>
      <p:pic>
        <p:nvPicPr>
          <p:cNvPr id="78" name="그림 77">
            <a:extLst>
              <a:ext uri="{FF2B5EF4-FFF2-40B4-BE49-F238E27FC236}">
                <a16:creationId xmlns:a16="http://schemas.microsoft.com/office/drawing/2014/main" id="{5C8A9BC8-E7B7-4134-A832-A663076F272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0" t="35030" r="18106" b="43264"/>
          <a:stretch/>
        </p:blipFill>
        <p:spPr>
          <a:xfrm>
            <a:off x="5700215" y="4809068"/>
            <a:ext cx="1078973" cy="260805"/>
          </a:xfrm>
          <a:prstGeom prst="rect">
            <a:avLst/>
          </a:prstGeom>
        </p:spPr>
      </p:pic>
      <p:pic>
        <p:nvPicPr>
          <p:cNvPr id="79" name="그림 78">
            <a:extLst>
              <a:ext uri="{FF2B5EF4-FFF2-40B4-BE49-F238E27FC236}">
                <a16:creationId xmlns:a16="http://schemas.microsoft.com/office/drawing/2014/main" id="{92C17027-D399-4524-8829-0047087A55B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349" y="5081462"/>
            <a:ext cx="921044" cy="173883"/>
          </a:xfrm>
          <a:prstGeom prst="rect">
            <a:avLst/>
          </a:prstGeom>
        </p:spPr>
      </p:pic>
      <p:pic>
        <p:nvPicPr>
          <p:cNvPr id="80" name="그림 79">
            <a:extLst>
              <a:ext uri="{FF2B5EF4-FFF2-40B4-BE49-F238E27FC236}">
                <a16:creationId xmlns:a16="http://schemas.microsoft.com/office/drawing/2014/main" id="{C18F71B4-1F17-4E16-8E0A-937456B03CB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763" y="5270282"/>
            <a:ext cx="694215" cy="257434"/>
          </a:xfrm>
          <a:prstGeom prst="rect">
            <a:avLst/>
          </a:prstGeom>
        </p:spPr>
      </p:pic>
      <p:pic>
        <p:nvPicPr>
          <p:cNvPr id="81" name="그림 80">
            <a:extLst>
              <a:ext uri="{FF2B5EF4-FFF2-40B4-BE49-F238E27FC236}">
                <a16:creationId xmlns:a16="http://schemas.microsoft.com/office/drawing/2014/main" id="{66001F26-FEDD-4C0E-836A-15BEBCD8C5EE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t="21249" r="4659" b="26101"/>
          <a:stretch/>
        </p:blipFill>
        <p:spPr>
          <a:xfrm>
            <a:off x="5852409" y="5748082"/>
            <a:ext cx="746533" cy="268775"/>
          </a:xfrm>
          <a:prstGeom prst="rect">
            <a:avLst/>
          </a:prstGeom>
        </p:spPr>
      </p:pic>
      <p:pic>
        <p:nvPicPr>
          <p:cNvPr id="82" name="그림 81">
            <a:extLst>
              <a:ext uri="{FF2B5EF4-FFF2-40B4-BE49-F238E27FC236}">
                <a16:creationId xmlns:a16="http://schemas.microsoft.com/office/drawing/2014/main" id="{FEB2428A-9410-43F7-9147-2D79707D0F67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l="3829" t="6536" r="5769" b="7350"/>
          <a:stretch/>
        </p:blipFill>
        <p:spPr>
          <a:xfrm>
            <a:off x="8700954" y="4818092"/>
            <a:ext cx="434438" cy="430016"/>
          </a:xfrm>
          <a:prstGeom prst="rect">
            <a:avLst/>
          </a:prstGeom>
        </p:spPr>
      </p:pic>
      <p:pic>
        <p:nvPicPr>
          <p:cNvPr id="83" name="그래픽 82" descr="열린 폴더">
            <a:extLst>
              <a:ext uri="{FF2B5EF4-FFF2-40B4-BE49-F238E27FC236}">
                <a16:creationId xmlns:a16="http://schemas.microsoft.com/office/drawing/2014/main" id="{34A9BFE6-0A74-4A9D-AEA6-AEC8AF3F980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102191" y="4762785"/>
            <a:ext cx="548420" cy="548420"/>
          </a:xfrm>
          <a:prstGeom prst="rect">
            <a:avLst/>
          </a:prstGeom>
        </p:spPr>
      </p:pic>
      <p:pic>
        <p:nvPicPr>
          <p:cNvPr id="84" name="그림 83">
            <a:extLst>
              <a:ext uri="{FF2B5EF4-FFF2-40B4-BE49-F238E27FC236}">
                <a16:creationId xmlns:a16="http://schemas.microsoft.com/office/drawing/2014/main" id="{ABB72B1E-3EA3-4452-B4C9-B306B1BA946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602" y="5350135"/>
            <a:ext cx="449672" cy="432001"/>
          </a:xfrm>
          <a:prstGeom prst="rect">
            <a:avLst/>
          </a:prstGeom>
        </p:spPr>
      </p:pic>
      <p:pic>
        <p:nvPicPr>
          <p:cNvPr id="85" name="그림 84">
            <a:extLst>
              <a:ext uri="{FF2B5EF4-FFF2-40B4-BE49-F238E27FC236}">
                <a16:creationId xmlns:a16="http://schemas.microsoft.com/office/drawing/2014/main" id="{A91C3B8F-1E5E-4631-8DB8-56F2E8A11AAD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542" y="5364960"/>
            <a:ext cx="427657" cy="405637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635E9FBB-9784-4E3A-8C15-FEBED4024632}"/>
              </a:ext>
            </a:extLst>
          </p:cNvPr>
          <p:cNvSpPr txBox="1"/>
          <p:nvPr/>
        </p:nvSpPr>
        <p:spPr>
          <a:xfrm>
            <a:off x="5028331" y="4575601"/>
            <a:ext cx="2471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%</a:t>
            </a:r>
            <a:endParaRPr lang="ko-KR" altLang="en-US" sz="1400" b="1" dirty="0"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307915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270DDEB-ABB6-41E2-B132-9BD8F9755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9591" y="-3503"/>
            <a:ext cx="11962502" cy="6861503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4884596E-1AF7-4127-B73E-2DC43E13057F}"/>
              </a:ext>
            </a:extLst>
          </p:cNvPr>
          <p:cNvSpPr/>
          <p:nvPr/>
        </p:nvSpPr>
        <p:spPr>
          <a:xfrm rot="16200000">
            <a:off x="-8183229" y="3334336"/>
            <a:ext cx="11999042" cy="4339770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9039091-AD6A-4072-AE57-04E47D6A3AE8}"/>
              </a:ext>
            </a:extLst>
          </p:cNvPr>
          <p:cNvSpPr/>
          <p:nvPr/>
        </p:nvSpPr>
        <p:spPr>
          <a:xfrm>
            <a:off x="-16005" y="-3503"/>
            <a:ext cx="11158915" cy="6861503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8A2C7D8D-980B-413B-9ADF-F147FC0E22FB}"/>
              </a:ext>
            </a:extLst>
          </p:cNvPr>
          <p:cNvSpPr/>
          <p:nvPr/>
        </p:nvSpPr>
        <p:spPr>
          <a:xfrm>
            <a:off x="-482505" y="-3328733"/>
            <a:ext cx="13055503" cy="3328734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3A8E70B2-54AA-446E-A6B3-DE4FB3C7ABB1}"/>
              </a:ext>
            </a:extLst>
          </p:cNvPr>
          <p:cNvSpPr/>
          <p:nvPr/>
        </p:nvSpPr>
        <p:spPr>
          <a:xfrm rot="5400000">
            <a:off x="7105538" y="3368525"/>
            <a:ext cx="11503742" cy="3428998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F486B425-14D5-4E34-B86E-31E71A53C2FD}"/>
              </a:ext>
            </a:extLst>
          </p:cNvPr>
          <p:cNvSpPr/>
          <p:nvPr/>
        </p:nvSpPr>
        <p:spPr>
          <a:xfrm rot="10800000">
            <a:off x="-590211" y="6857999"/>
            <a:ext cx="12391685" cy="2991375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273613-A7F6-4BC3-9DEC-B709815E5737}"/>
              </a:ext>
            </a:extLst>
          </p:cNvPr>
          <p:cNvSpPr txBox="1"/>
          <p:nvPr/>
        </p:nvSpPr>
        <p:spPr>
          <a:xfrm>
            <a:off x="261765" y="248457"/>
            <a:ext cx="5259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예스체" panose="020B0500000101010101" pitchFamily="50" charset="-127"/>
                <a:ea typeface="예스체" panose="020B0500000101010101" pitchFamily="50" charset="-127"/>
              </a:rPr>
              <a:t>유지보수 및 사후관리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50E5181-4E7E-42A9-90EC-09A767B53A0E}"/>
              </a:ext>
            </a:extLst>
          </p:cNvPr>
          <p:cNvSpPr txBox="1"/>
          <p:nvPr/>
        </p:nvSpPr>
        <p:spPr>
          <a:xfrm>
            <a:off x="710616" y="1494472"/>
            <a:ext cx="5598599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rgbClr val="C00000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1. </a:t>
            </a:r>
            <a:r>
              <a:rPr lang="ko-KR" altLang="en-US" sz="1600" b="1" dirty="0">
                <a:solidFill>
                  <a:srgbClr val="C00000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교육 </a:t>
            </a:r>
            <a:endParaRPr lang="en-US" altLang="ko-KR" sz="1600" b="1" dirty="0">
              <a:solidFill>
                <a:srgbClr val="C00000"/>
              </a:solidFill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사용설명서</a:t>
            </a:r>
            <a:r>
              <a:rPr lang="en-US" altLang="ko-KR" sz="1400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, </a:t>
            </a:r>
            <a:r>
              <a:rPr lang="ko-KR" altLang="en-US" sz="1400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동영상</a:t>
            </a:r>
            <a:r>
              <a:rPr lang="en-US" altLang="ko-KR" sz="1400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, </a:t>
            </a:r>
            <a:r>
              <a:rPr lang="en-US" altLang="ko-KR" sz="1400" dirty="0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1:1</a:t>
            </a:r>
            <a:r>
              <a:rPr lang="ko-KR" altLang="en-US" sz="1400" dirty="0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 원격 지원 서비스를 제공합니다</a:t>
            </a:r>
            <a:endParaRPr lang="en-US" altLang="ko-KR" sz="1400" dirty="0">
              <a:solidFill>
                <a:prstClr val="black"/>
              </a:solidFill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400" dirty="0">
              <a:solidFill>
                <a:prstClr val="black"/>
              </a:solidFill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rgbClr val="C00000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2. </a:t>
            </a:r>
            <a:r>
              <a:rPr lang="ko-KR" altLang="en-US" sz="1600" b="1" dirty="0">
                <a:solidFill>
                  <a:srgbClr val="C00000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자료 제공</a:t>
            </a:r>
            <a:endParaRPr lang="en-US" altLang="ko-KR" sz="1600" b="1" dirty="0">
              <a:solidFill>
                <a:srgbClr val="C00000"/>
              </a:solidFill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최신의 </a:t>
            </a:r>
            <a:r>
              <a:rPr lang="ko-KR" altLang="en-US" sz="1400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자재 단가</a:t>
            </a:r>
            <a:r>
              <a:rPr lang="en-US" altLang="ko-KR" sz="1400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, </a:t>
            </a:r>
            <a:r>
              <a:rPr lang="ko-KR" altLang="en-US" sz="1400" dirty="0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정부 </a:t>
            </a:r>
            <a:r>
              <a:rPr lang="ko-KR" altLang="en-US" sz="1400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노임 단가</a:t>
            </a:r>
            <a:r>
              <a:rPr lang="en-US" altLang="ko-KR" sz="1400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, </a:t>
            </a:r>
            <a:r>
              <a:rPr lang="ko-KR" altLang="en-US" sz="1400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일위 대가</a:t>
            </a:r>
            <a:r>
              <a:rPr lang="en-US" altLang="ko-KR" sz="1400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, </a:t>
            </a:r>
            <a:r>
              <a:rPr lang="ko-KR" altLang="en-US" sz="1400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중기 경비</a:t>
            </a:r>
            <a:r>
              <a:rPr lang="en-US" altLang="ko-KR" sz="1400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, </a:t>
            </a:r>
            <a:r>
              <a:rPr lang="ko-KR" altLang="en-US" sz="1400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단가 산출</a:t>
            </a:r>
            <a:r>
              <a:rPr lang="en-US" altLang="ko-KR" sz="1400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, </a:t>
            </a:r>
            <a:r>
              <a:rPr lang="ko-KR" altLang="en-US" sz="1400" dirty="0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조달청 표준 </a:t>
            </a:r>
            <a:r>
              <a:rPr lang="ko-KR" altLang="en-US" sz="1400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시장 단가</a:t>
            </a:r>
            <a:r>
              <a:rPr lang="en-US" altLang="ko-KR" sz="1400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, </a:t>
            </a:r>
            <a:r>
              <a:rPr lang="ko-KR" altLang="en-US" sz="1400" dirty="0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조달청 시공 가격 등을 제공합니다</a:t>
            </a:r>
            <a:endParaRPr lang="en-US" altLang="ko-KR" sz="1400" dirty="0">
              <a:solidFill>
                <a:prstClr val="black"/>
              </a:solidFill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400" dirty="0">
              <a:solidFill>
                <a:prstClr val="black"/>
              </a:solidFill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rgbClr val="C00000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3. </a:t>
            </a:r>
            <a:r>
              <a:rPr lang="ko-KR" altLang="en-US" sz="1600" b="1" dirty="0">
                <a:solidFill>
                  <a:srgbClr val="C00000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업그레이드</a:t>
            </a:r>
            <a:endParaRPr lang="en-US" altLang="ko-KR" sz="1600" b="1" dirty="0">
              <a:solidFill>
                <a:srgbClr val="C00000"/>
              </a:solidFill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지속적인 업그레이드로 최상의 서비스를 제공합니다</a:t>
            </a:r>
            <a:endParaRPr lang="en-US" altLang="ko-KR" sz="1400" dirty="0">
              <a:solidFill>
                <a:prstClr val="black"/>
              </a:solidFill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400" dirty="0">
              <a:solidFill>
                <a:prstClr val="black"/>
              </a:solidFill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rgbClr val="C00000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4. A/S </a:t>
            </a:r>
            <a:r>
              <a:rPr lang="ko-KR" altLang="en-US" sz="1600" b="1" dirty="0">
                <a:solidFill>
                  <a:srgbClr val="C00000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지원</a:t>
            </a:r>
            <a:endParaRPr lang="en-US" altLang="ko-KR" sz="1600" b="1" dirty="0">
              <a:solidFill>
                <a:srgbClr val="C00000"/>
              </a:solidFill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홈페이지 </a:t>
            </a:r>
            <a:r>
              <a:rPr lang="ko-KR" altLang="en-US" sz="1400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상담 게시판</a:t>
            </a:r>
            <a:r>
              <a:rPr lang="en-US" altLang="ko-KR" sz="1400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, </a:t>
            </a:r>
            <a:r>
              <a:rPr lang="ko-KR" altLang="en-US" sz="1400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메일 문의</a:t>
            </a:r>
            <a:r>
              <a:rPr lang="en-US" altLang="ko-KR" sz="1400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, </a:t>
            </a:r>
            <a:r>
              <a:rPr lang="ko-KR" altLang="en-US" sz="1400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전화 상담</a:t>
            </a:r>
            <a:r>
              <a:rPr lang="en-US" altLang="ko-KR" sz="1400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, </a:t>
            </a:r>
            <a:r>
              <a:rPr lang="ko-KR" altLang="en-US" sz="1400" dirty="0">
                <a:solidFill>
                  <a:prstClr val="black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원격 지원 서비스로 신속히 처리해드립니다</a:t>
            </a:r>
            <a:endParaRPr lang="en-US" altLang="ko-KR" sz="1400" dirty="0">
              <a:solidFill>
                <a:prstClr val="black"/>
              </a:solidFill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400" dirty="0">
              <a:solidFill>
                <a:prstClr val="black"/>
              </a:solidFill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400" dirty="0">
              <a:solidFill>
                <a:prstClr val="black"/>
              </a:solidFill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  <a:p>
            <a:endParaRPr lang="ko-KR" altLang="en-US" sz="1400" dirty="0"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</p:txBody>
      </p:sp>
      <p:pic>
        <p:nvPicPr>
          <p:cNvPr id="14" name="그래픽 13" descr="강의실">
            <a:extLst>
              <a:ext uri="{FF2B5EF4-FFF2-40B4-BE49-F238E27FC236}">
                <a16:creationId xmlns:a16="http://schemas.microsoft.com/office/drawing/2014/main" id="{1334ACA4-CCCB-4D18-8483-603E984AB2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90140" y="1389090"/>
            <a:ext cx="1106424" cy="1106424"/>
          </a:xfrm>
          <a:prstGeom prst="rect">
            <a:avLst/>
          </a:prstGeom>
        </p:spPr>
      </p:pic>
      <p:pic>
        <p:nvPicPr>
          <p:cNvPr id="17" name="그래픽 16" descr="서적">
            <a:extLst>
              <a:ext uri="{FF2B5EF4-FFF2-40B4-BE49-F238E27FC236}">
                <a16:creationId xmlns:a16="http://schemas.microsoft.com/office/drawing/2014/main" id="{2A477A2F-F67C-4060-8574-94C53BD837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45461" y="2641465"/>
            <a:ext cx="1106424" cy="1106424"/>
          </a:xfrm>
          <a:prstGeom prst="rect">
            <a:avLst/>
          </a:prstGeom>
        </p:spPr>
      </p:pic>
      <p:pic>
        <p:nvPicPr>
          <p:cNvPr id="27" name="그래픽 26" descr="비즈니스 성장">
            <a:extLst>
              <a:ext uri="{FF2B5EF4-FFF2-40B4-BE49-F238E27FC236}">
                <a16:creationId xmlns:a16="http://schemas.microsoft.com/office/drawing/2014/main" id="{011DAE86-8EEC-44B3-A415-E3097B7D2B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90140" y="3746192"/>
            <a:ext cx="1217066" cy="1217066"/>
          </a:xfrm>
          <a:prstGeom prst="rect">
            <a:avLst/>
          </a:prstGeom>
        </p:spPr>
      </p:pic>
      <p:pic>
        <p:nvPicPr>
          <p:cNvPr id="31" name="그래픽 30" descr="질문">
            <a:extLst>
              <a:ext uri="{FF2B5EF4-FFF2-40B4-BE49-F238E27FC236}">
                <a16:creationId xmlns:a16="http://schemas.microsoft.com/office/drawing/2014/main" id="{5CAC4412-DFD8-4F4E-A5F8-7B3ABA4D08F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34131" y="4823861"/>
            <a:ext cx="914400" cy="914400"/>
          </a:xfrm>
          <a:prstGeom prst="rect">
            <a:avLst/>
          </a:prstGeom>
        </p:spPr>
      </p:pic>
      <p:pic>
        <p:nvPicPr>
          <p:cNvPr id="33" name="그래픽 32" descr="아이디어 있는 사람">
            <a:extLst>
              <a:ext uri="{FF2B5EF4-FFF2-40B4-BE49-F238E27FC236}">
                <a16:creationId xmlns:a16="http://schemas.microsoft.com/office/drawing/2014/main" id="{146AADD7-7070-43DF-AC41-C0416D6B545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878958" y="4991028"/>
            <a:ext cx="1005840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989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F13FE1E0-3AF6-4F3A-A43B-C527C13397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74" y="-2"/>
            <a:ext cx="10316633" cy="6865250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4884596E-1AF7-4127-B73E-2DC43E13057F}"/>
              </a:ext>
            </a:extLst>
          </p:cNvPr>
          <p:cNvSpPr/>
          <p:nvPr/>
        </p:nvSpPr>
        <p:spPr>
          <a:xfrm rot="16200000">
            <a:off x="-7935579" y="3581986"/>
            <a:ext cx="11503742" cy="4339770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9039091-AD6A-4072-AE57-04E47D6A3AE8}"/>
              </a:ext>
            </a:extLst>
          </p:cNvPr>
          <p:cNvSpPr/>
          <p:nvPr/>
        </p:nvSpPr>
        <p:spPr>
          <a:xfrm>
            <a:off x="-12870" y="-1"/>
            <a:ext cx="9138873" cy="686524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8A2C7D8D-980B-413B-9ADF-F147FC0E22FB}"/>
              </a:ext>
            </a:extLst>
          </p:cNvPr>
          <p:cNvSpPr/>
          <p:nvPr/>
        </p:nvSpPr>
        <p:spPr>
          <a:xfrm>
            <a:off x="-482505" y="-3328733"/>
            <a:ext cx="13055503" cy="3328734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3A8E70B2-54AA-446E-A6B3-DE4FB3C7ABB1}"/>
              </a:ext>
            </a:extLst>
          </p:cNvPr>
          <p:cNvSpPr/>
          <p:nvPr/>
        </p:nvSpPr>
        <p:spPr>
          <a:xfrm rot="5400000">
            <a:off x="5088631" y="2988179"/>
            <a:ext cx="11503742" cy="3428998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F486B425-14D5-4E34-B86E-31E71A53C2FD}"/>
              </a:ext>
            </a:extLst>
          </p:cNvPr>
          <p:cNvSpPr/>
          <p:nvPr/>
        </p:nvSpPr>
        <p:spPr>
          <a:xfrm rot="10800000">
            <a:off x="-590210" y="6858000"/>
            <a:ext cx="11503742" cy="2991375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273613-A7F6-4BC3-9DEC-B709815E5737}"/>
              </a:ext>
            </a:extLst>
          </p:cNvPr>
          <p:cNvSpPr txBox="1"/>
          <p:nvPr/>
        </p:nvSpPr>
        <p:spPr>
          <a:xfrm>
            <a:off x="255803" y="195046"/>
            <a:ext cx="1928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예스체" panose="020B0500000101010101" pitchFamily="50" charset="-127"/>
                <a:ea typeface="예스체" panose="020B0500000101010101" pitchFamily="50" charset="-127"/>
              </a:rPr>
              <a:t>납품 실적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50E5181-4E7E-42A9-90EC-09A767B53A0E}"/>
              </a:ext>
            </a:extLst>
          </p:cNvPr>
          <p:cNvSpPr txBox="1"/>
          <p:nvPr/>
        </p:nvSpPr>
        <p:spPr>
          <a:xfrm>
            <a:off x="272895" y="839169"/>
            <a:ext cx="8565189" cy="6157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서울도시주택공사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(SH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공사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서울대학교병원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서울보라매병원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서울아산병원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한국전력기술㈜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한전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KDN,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한전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KPS(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본사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서울시동대문구청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서울어린이대공원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서울도시철도공사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대전시유성구청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강화군청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강화군시설관리공단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울산시설관리공단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수원교육지원청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한구해양과학기술원 극지연구소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한국건설안전기술원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대전광역시중구청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부천시청 정보통신과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부여군청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김제시청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원주시청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영월교육청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태백시청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평창교육청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익산시청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보은군청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경북도청 청사운영기획과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광주광역시도시공사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경남개발공사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함양군청행정과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김제시보건소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남원시보건소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경산시청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건축과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회계과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체육관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상수도사업부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청양군청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예천군청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예천군문화회관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군위군청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김천시청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회계과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문화관광과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건축과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문경시청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회계과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문화관광과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새마을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김천시청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회계과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시의회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,)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영덕군청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영월군청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안동시청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건축과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문화유산과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회계과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합천군청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함양군청행정과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영덕군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강구면사무소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봉화군청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경북도교육청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경주교육청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구미교육청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대구시건설본부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상주시청회계과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대구시시설관리공단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대구도시철도공사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김천시청원도심재생과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충남계룡시청회계과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경주시청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칠곡군청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건축디자인과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새마을체육과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지역활력과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의성군청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영천시청회계과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영천시청건축디자인과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경북지방우정청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김천시청스포츠산업과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김천시립도서관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김천시청건축디자인과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화성도시공사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강원철원군시설관리사업소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낙동강생물자원관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이천환경사업소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전북진안교육청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전북지방우정청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여수지방해양수산청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국립수산자원사업단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포항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부산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여수등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5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개지사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서울대학교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호암교수회관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서울지방동부경찰청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국립수산과학원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한국과학기술원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서울산업통상진흥원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김천시립도서관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재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한국산업경제개발원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제주대학교공과대학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울산대학교 건축대학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안동대학교시설과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영남대학교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영선계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건축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기전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환경설비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캠퍼스관리팀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대구대학교 시설과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토목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건축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전기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설비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조경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조선이공대학건축공학과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동의대학교 공과대학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대구한의대학교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산람조경학과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한양공업고등학교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인덕공업고등학교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서경대학교시설과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청주대학교건축공학과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대구과학대학건축과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선문대학교건축과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경북대학교상주캠퍼스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계명문화대학교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서울대학교병원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시설부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우체국시설관리단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한국농촌공사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한국서부발전㈜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대한상공회의소 부산인력개발원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경남주거복지조합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재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한국건설품질연구원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㈜포스코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ICT,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효성엔에이치테크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포스코에이엔씨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더코스트적산연구소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에이디티캡스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㈜대상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삼진씨엔씨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SD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건설 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SK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건설㈜ 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㈜이수종합건설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라온건설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엠제이건설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북부종합건설㈜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㈜신성산업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에이스케이프건설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 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홍성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서한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경일건설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유창건설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㈜성복건설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㈜청산종합건설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세영종합건설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㈜군월드건설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전주제지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㈜두진건설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엘드건설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영진토건 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세종씨엠기술단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미소종합건설㈜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지봉종합건설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㈜경보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에싸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-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경북환경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반석종합건설㈜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태창건축사사무소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한독건설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와이에이건설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가건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대유공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에이원종합건설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㈜금성종합건설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㈜명신종합건설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대주건축사사무소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㈜미래기공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영진산업개발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㈜성벽종합건설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무진종합건축사사무소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디알건설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우주유엔비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유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동무건설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공간건축사사무소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우림건축사사무소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송림종합건설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대송종합건설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신안종합건설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㈜유성건설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승빈종합건설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세운종합건설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계림건축사사무소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두양건축사사무소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동운개발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서현적산연구소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무성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도우비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적산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한울건축적산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유성적산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경성적산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대성적산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삼일건축사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삼일적산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송백적산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다윗솔로몬적산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미래적산사무소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영남적산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삼원종합건축사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더월건축사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신덕엔지니어링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우진컨설탄트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건축사신성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건축사사무소 도심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보성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D&amp;CF,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디자인프로세스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태한종합건설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내외건축사사무소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상진기업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희정건축설비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미로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태성건설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동해소방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준건영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최정렬건축사사무소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세모라인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포시즌건축적산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팔달건축적산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KB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실내건축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내외건설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태아씨엔씨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대정토건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대흥종합건설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유림건설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환종합건설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천지건설산업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거성종합건설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케이투건설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배산건설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동도건설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공문건축사사무소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건축사사무소진영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미산건설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예화디자인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거진종합건설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행복한세상종합건설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), KD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선인종합건설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인들디자인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화신건설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한일건설진흥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도원건설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강산종합건설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성원적산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한주건설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태원종합건설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신화실업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늘푸른개발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신화종합건설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강산종합건설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창건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학산건설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건축사사무소 영일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&amp;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필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동진건설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㈜가우디건축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창건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대산건설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경전사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미래공사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삼덕건설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성진종합건설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공영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동양네트워크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대호산업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한진기업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정원종합건설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신한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금산케이엔씨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서린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한고을건축사사무소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유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한마루에너지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은좌건설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연세종합건설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고경건업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이노씨엔디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서울디자인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성우엠앤에스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금정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라온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ECI,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새한터건축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에스지건설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태성전력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정문설비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경원산업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티노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국제기업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우경산업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한국과기산업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경원세기엔지니어링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다민건설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건아토건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유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성찬건업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신우방제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텍시빌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엔유엔지니어링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거산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삼원엔지니어링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양백조경건설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에덴건축적산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로얄엔지니어링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제일에너텍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경인전력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탑엔지니어링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선일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 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비금종합건설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구구이엔씨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평산종합건설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금탑설비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기승건설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송하건설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은하수정보통신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대신네트웍스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경현종합건설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우리에프이씨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경인에너텍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건인건설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산성건축사사무소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첼리지어드밴쳐코리아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한국미우라산업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금제건설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동세기술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바른이엔지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서림종합건설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글로벌디엔씨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경기안전진단공사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황토종합건설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진화건설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성실건업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한두건설엔지니어링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건우토목설계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태원건설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우석하우징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지엔에스디자인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한양이엔지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대림종합건설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건축사사무소일산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지오인테리어하우스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우리토건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제일전력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대상이엔씨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거성플랜트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아이세상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성우종합건설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혜성건설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우리디자인건설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탑디자인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호서종합건설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태성산업사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심원건설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하나디에스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나우건축사사무소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모드디자인센터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광원건설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풍요산업개발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아주엔지니어링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성도산업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서연건축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가스텍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주왕종합건설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선진산업개발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라이온스하우징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영민엔지니어링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기암건설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제웅종합건설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덕운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성은건설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나운산업개발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대현산업기술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전진기술공사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씨엘아이디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가나엔지니어링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에이스이엔지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서울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성도강건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남광건설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마송건설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지드디자인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경기조경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대륙종합건설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새시대종합건설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한국영상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명월종합건설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한나래종합건설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에펠씨알텍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청성건설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㈜연우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㈜에이스건설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㈜영신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endParaRPr lang="ko-KR" altLang="en-US" sz="700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432543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F13FE1E0-3AF6-4F3A-A43B-C527C13397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74" y="-2"/>
            <a:ext cx="10316633" cy="686525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47F04BFF-8FA5-4CBC-87D8-95F48BB158F7}"/>
              </a:ext>
            </a:extLst>
          </p:cNvPr>
          <p:cNvSpPr/>
          <p:nvPr/>
        </p:nvSpPr>
        <p:spPr>
          <a:xfrm rot="2700000">
            <a:off x="11632863" y="-3595567"/>
            <a:ext cx="5846833" cy="5092749"/>
          </a:xfrm>
          <a:prstGeom prst="rect">
            <a:avLst/>
          </a:prstGeom>
          <a:solidFill>
            <a:srgbClr val="005C7D">
              <a:alpha val="6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4884596E-1AF7-4127-B73E-2DC43E13057F}"/>
              </a:ext>
            </a:extLst>
          </p:cNvPr>
          <p:cNvSpPr/>
          <p:nvPr/>
        </p:nvSpPr>
        <p:spPr>
          <a:xfrm rot="16200000">
            <a:off x="-7935579" y="3581986"/>
            <a:ext cx="11503742" cy="4339770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9039091-AD6A-4072-AE57-04E47D6A3AE8}"/>
              </a:ext>
            </a:extLst>
          </p:cNvPr>
          <p:cNvSpPr/>
          <p:nvPr/>
        </p:nvSpPr>
        <p:spPr>
          <a:xfrm>
            <a:off x="-12870" y="-1"/>
            <a:ext cx="9138873" cy="686524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8A2C7D8D-980B-413B-9ADF-F147FC0E22FB}"/>
              </a:ext>
            </a:extLst>
          </p:cNvPr>
          <p:cNvSpPr/>
          <p:nvPr/>
        </p:nvSpPr>
        <p:spPr>
          <a:xfrm>
            <a:off x="-482505" y="-3328733"/>
            <a:ext cx="13055503" cy="3328734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3A8E70B2-54AA-446E-A6B3-DE4FB3C7ABB1}"/>
              </a:ext>
            </a:extLst>
          </p:cNvPr>
          <p:cNvSpPr/>
          <p:nvPr/>
        </p:nvSpPr>
        <p:spPr>
          <a:xfrm rot="5400000">
            <a:off x="5088631" y="2988179"/>
            <a:ext cx="11503742" cy="3428998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F486B425-14D5-4E34-B86E-31E71A53C2FD}"/>
              </a:ext>
            </a:extLst>
          </p:cNvPr>
          <p:cNvSpPr/>
          <p:nvPr/>
        </p:nvSpPr>
        <p:spPr>
          <a:xfrm rot="10800000">
            <a:off x="-590210" y="6858000"/>
            <a:ext cx="11503742" cy="2991375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22" name="다이아몬드 21">
            <a:extLst>
              <a:ext uri="{FF2B5EF4-FFF2-40B4-BE49-F238E27FC236}">
                <a16:creationId xmlns:a16="http://schemas.microsoft.com/office/drawing/2014/main" id="{B45634C7-9054-449E-BC36-58897E58C9F7}"/>
              </a:ext>
            </a:extLst>
          </p:cNvPr>
          <p:cNvSpPr/>
          <p:nvPr/>
        </p:nvSpPr>
        <p:spPr>
          <a:xfrm flipH="1">
            <a:off x="-4456534" y="-7711439"/>
            <a:ext cx="3974029" cy="4178004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50E5181-4E7E-42A9-90EC-09A767B53A0E}"/>
              </a:ext>
            </a:extLst>
          </p:cNvPr>
          <p:cNvSpPr txBox="1"/>
          <p:nvPr/>
        </p:nvSpPr>
        <p:spPr>
          <a:xfrm>
            <a:off x="272895" y="428936"/>
            <a:ext cx="8565189" cy="5972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한서조경개발㈜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창이종합건설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백천엔지니어링㈜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한양계전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창대정보기술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다솜디앤씨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신명엔지니어링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㈜가나엔지니어링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㈜드림건축디자인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㈜한수산업개발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디에스종합건설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㈜서한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우리종합건설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한국손해평가기술연구원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㈜광성공사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정명준건축사사무소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㈜한솔종합건설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에스아이건설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신원건설㈜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알파티이씨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해온종합건설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청솔하우징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동인건설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장현건설㈜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신세계건축적산연구소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㈜명신건설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영림건설㈜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지엠티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㈜건아정보기술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성훈적산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그린창호산업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합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태산설비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㈜연창건설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씨큐로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피플아키테리어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로하스건축디자인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나경어소시에이트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라온건설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공간엔지니어링㈜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㈜성호건설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㈜세인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원전종합건설 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블루워터스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한국기술 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예쓰이썁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㈜광성토건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진흥설비 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현대창호공사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한산전기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이엠건설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가온산업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개발 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큐리온종합건설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금덕전설산업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싸이픽소프트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미강기업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㈜금탑설비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대왕토건㈜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유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가야기업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오액스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모아종합건설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지오방재이엔씨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포세도개발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유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대양씨앤씨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남경이엔지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한국티엔이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씨엠가온건설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미디어씨에이씨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㈜성원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씨엔에스건설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케이이에프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토텍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㈜공간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21,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㈜대흥설비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다움종합건설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이호기술단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동양종합건설㈜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㈜신덕엔지니어링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도우기연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㈜대군종합건설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㈜동진종합건설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태성사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부성테크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㈜대성전설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현대건설㈜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㈜문화전설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㈜백운종합설비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한사랑이엔지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㈜원광조경건설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㈜서일종합조경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베스탑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㈜무극종합건설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세광이엔지간판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윤진설비엔지니어링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디에스종합건설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㈜중앙전기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㈜부민종합건설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광구건설산업㈜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㈜한솔종합건설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UTP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통신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조양개발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대방설비㈜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㈜유화건축디자인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세강종합건설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벼린인테리이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삼진설비㈜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조광전설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유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거보건설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금풍전력㈜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㈜남원개발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우리종합건설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㈜삼진전력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영풍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CS,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㈜청록개발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다모정보통신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선우전설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㈜동양전기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에스비전력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제일인테리어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㈜홍진전기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첼리지코리아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㈜처음정보기술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㈜제일전기소방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㈜성호건설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정우엔지니어링㈜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㈜덕성전기소방공사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동양산기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인우이앤지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이지테크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동진건설㈜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현대기술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㈜수성설비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㈜두레정보통신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성일종합건설㈜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혜빈종합건설㈜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㈜초석종합건설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경기이엔씨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그린이엔티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엘림이앤씨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대양건설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청도전설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㈜성화설비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㈜동양소방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우리전력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다경종합건설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성원인테리어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현암종합건설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㈜양지건설 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바루아키텍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쎄데코건설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㈜두진건설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티엠에스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유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명지엔지니어링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서경건전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수완이엔지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태영토탈시스템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기산종합건설㈜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하나기계공업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미래엔지니어링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승산설비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건축사사무소청보리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코비디자인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인우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㈜라온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ECI,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신호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ENG,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지오디이즈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</a:t>
            </a:r>
            <a:r>
              <a:rPr lang="en-US" altLang="ko-KR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GODis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범일방재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유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가야기업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부경이엔씨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㈜재효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티씨엔플러스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샘정보산업㈜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㈜강호전기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㈜효림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아도건설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ENG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지아이엘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창하건설㈜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㈜두형전력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라은건설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미르건설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건우종합건설㈜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디엘이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아이플랜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심스이엔지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㈜국제전력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㈜하나전기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㈜동남전력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㈜형제종합건설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신성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ENG,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㈜대산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대왕산전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한성전기㈜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㈜삼화전기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유림공영㈜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㈜만성전기공사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㈜문성엔지니어링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㈜승건축사사무소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월드기업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자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이엔지한국플랜트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두양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ELEC,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㈜태흥엔지니어링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한국에너지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현대전기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현아건축사사무소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협성설비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강원설비㈜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㈜우정기계건설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대호전기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제일엔지니어링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삼영㈜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서광이엔씨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㈜광원전설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㈜글로리아종합건설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예신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금호전기㈜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라이이엔지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아이스멕스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예윤건설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대경전기㈜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㈜홍원전력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울산미디어통신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대창설비설계사무소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㈜현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일군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엠에스건설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명인건전㈜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㈜한진전설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삼익전기공사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㈜남양엔지니어링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㈜동방종합건설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공간채디자인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범일기전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참조은건설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합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신일전기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㈜광야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백광이엔지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해피하우스디자인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서현건설㈜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미담건축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미래디엔씨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유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해광건설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두림전설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한울안종합건설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케이피솔루션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우리전기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장스플랜트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경동건설㈜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한빛전기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세영설비설계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세종엠이씨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㈜다짐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㈜진영전력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명성엔지니어링㈜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일출건설㈜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성진토건㈜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투턴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합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성화종합건설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㈜우진통신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첼시디자인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광명전설㈜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쌍용기술단㈜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㈜이지산업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㈜아산소방전력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아희안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유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안성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고려설비㈜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다원디앤아이건설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㈜아론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유성전력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한동건설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일진전력㈜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에스와이건설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제이씨플랜트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㈜월성전력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아진전설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황보건설㈜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극동무공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지와이씨이코퍼레이션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㈜동보전기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㈜유성종합건축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금오전력㈜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㈜아이티라인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세웅설비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ENG,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유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중원전력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예광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대한바이오링크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손해사정휴먼인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㈜신화건설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디팩토리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세진설비연구소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합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호진전기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드림이앤씨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테크원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석영㈜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보금이앤씨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한아건설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건축사사무소비움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㈜대성공조플랜트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고려기기㈜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㈜금강기획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코에버정보기술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㈜나은건축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에이제이씨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(AJC),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㈜건원건설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㈜유창기연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디자인크로스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정성전력㈜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유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도성조경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건축사사무소시아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오투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㈜경승건설산업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㈜디자인뱅크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비앤와이이엔지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청우건설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㈜광명엔지니어링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㈜성토건설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승보산업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득우건설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우미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㈜대국건설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동명전기공사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자연인테리어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㈜성남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아트건설㈜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삼화종합전설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㈜경은건설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태완건설㈜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상오건설㈜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제이유테크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㈜동영전기조명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남도건설㈜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휘승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ENG, ECO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종합건설㈜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제일전력㈜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에이치박엔지니어링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홍우기술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거산이앤씨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태완건설㈜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푸름건설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한국이앤지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경남에드기획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태영전기㈜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청명건설㈜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삼광전설㈜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공영토건㈜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디자인그룹에스오디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우호건설㈜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제노아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아진산업개발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아이티시스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한백화재특종자동차손해사정법인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텍시빌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동성전설㈜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진양기공㈜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㈜한국공항정보기술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은진건설설비㈜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아이디퀸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삼기건설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태윤건설㈜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㈜거성전력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㈜동양전력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 SI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정보통신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유일설비공사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광영이앤씨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부성전기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㈜동양기전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건축사사무소백로하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이택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(ETECH),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엠에스건설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삼아전력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㈜영동설비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㈜영웅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부영건축사사무소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미강기업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돌담디자인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미광테크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㈜우익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㈜정봉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㈜영선전설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㈜일원종합건설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㈜일성전기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대림에프엔텍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광전사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㈜대경엔지니어링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한림종합건설㈜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코엠엔지니어링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㈜원정보통신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리오트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세진창호시스템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en-US" altLang="ko-KR" sz="7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㈜건축친구들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㈜유승종합건설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삼신종합건설㈜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진명티엔알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㈜산업전기소방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해름전기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㈜명성건설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㈜송림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㈜대창건설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진건종합건설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성천종합건설㈜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건축사사무소삼우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희승엔지니어링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위드로건축사사무소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㈜동양종합기술공사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㈜토방건설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제이에스이앤씨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㈜웅진전설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㈜대성전력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파랑엔지니어링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대성산업씨엔에스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다솔조경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아이엠방재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미에트랜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푸른종합건설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㈜신화전기소방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조형연구소디에이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건축사사무소엠디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㈜타임종합기술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광호건설㈜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다온조경건설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나노종합건설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한규설비기술㈜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에이알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도원건축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㈜제일토건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브이종합건설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에너원기술사사무소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하나에인텍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중앙전설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고든종합건설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나라소방방재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송민엔지니어링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㈜선두종합건설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대림건축사사무소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㈜지유건설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아이존코리아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엠에스건설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삼원플랜트㈜</a:t>
            </a:r>
            <a:endParaRPr lang="ko-KR" altLang="en-US" sz="700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794622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F13FE1E0-3AF6-4F3A-A43B-C527C13397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74" y="-2"/>
            <a:ext cx="10316633" cy="686525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47F04BFF-8FA5-4CBC-87D8-95F48BB158F7}"/>
              </a:ext>
            </a:extLst>
          </p:cNvPr>
          <p:cNvSpPr/>
          <p:nvPr/>
        </p:nvSpPr>
        <p:spPr>
          <a:xfrm rot="2700000">
            <a:off x="11632863" y="-3595567"/>
            <a:ext cx="5846833" cy="5092749"/>
          </a:xfrm>
          <a:prstGeom prst="rect">
            <a:avLst/>
          </a:prstGeom>
          <a:solidFill>
            <a:srgbClr val="005C7D">
              <a:alpha val="6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4884596E-1AF7-4127-B73E-2DC43E13057F}"/>
              </a:ext>
            </a:extLst>
          </p:cNvPr>
          <p:cNvSpPr/>
          <p:nvPr/>
        </p:nvSpPr>
        <p:spPr>
          <a:xfrm rot="16200000">
            <a:off x="-7935579" y="3581986"/>
            <a:ext cx="11503742" cy="4339770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9039091-AD6A-4072-AE57-04E47D6A3AE8}"/>
              </a:ext>
            </a:extLst>
          </p:cNvPr>
          <p:cNvSpPr/>
          <p:nvPr/>
        </p:nvSpPr>
        <p:spPr>
          <a:xfrm>
            <a:off x="-12870" y="-1"/>
            <a:ext cx="9138873" cy="686524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8A2C7D8D-980B-413B-9ADF-F147FC0E22FB}"/>
              </a:ext>
            </a:extLst>
          </p:cNvPr>
          <p:cNvSpPr/>
          <p:nvPr/>
        </p:nvSpPr>
        <p:spPr>
          <a:xfrm>
            <a:off x="-482505" y="-3328733"/>
            <a:ext cx="13055503" cy="3328734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3A8E70B2-54AA-446E-A6B3-DE4FB3C7ABB1}"/>
              </a:ext>
            </a:extLst>
          </p:cNvPr>
          <p:cNvSpPr/>
          <p:nvPr/>
        </p:nvSpPr>
        <p:spPr>
          <a:xfrm rot="5400000">
            <a:off x="5088631" y="2988179"/>
            <a:ext cx="11503742" cy="3428998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F486B425-14D5-4E34-B86E-31E71A53C2FD}"/>
              </a:ext>
            </a:extLst>
          </p:cNvPr>
          <p:cNvSpPr/>
          <p:nvPr/>
        </p:nvSpPr>
        <p:spPr>
          <a:xfrm rot="10800000">
            <a:off x="-590210" y="6858000"/>
            <a:ext cx="11503742" cy="2991375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22" name="다이아몬드 21">
            <a:extLst>
              <a:ext uri="{FF2B5EF4-FFF2-40B4-BE49-F238E27FC236}">
                <a16:creationId xmlns:a16="http://schemas.microsoft.com/office/drawing/2014/main" id="{B45634C7-9054-449E-BC36-58897E58C9F7}"/>
              </a:ext>
            </a:extLst>
          </p:cNvPr>
          <p:cNvSpPr/>
          <p:nvPr/>
        </p:nvSpPr>
        <p:spPr>
          <a:xfrm flipH="1">
            <a:off x="-4456534" y="-7711439"/>
            <a:ext cx="3974029" cy="4178004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50E5181-4E7E-42A9-90EC-09A767B53A0E}"/>
              </a:ext>
            </a:extLst>
          </p:cNvPr>
          <p:cNvSpPr txBox="1"/>
          <p:nvPr/>
        </p:nvSpPr>
        <p:spPr>
          <a:xfrm>
            <a:off x="272895" y="436982"/>
            <a:ext cx="8565189" cy="6270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㈜대광전력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인동종합건설㈜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주신전기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유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성은종합건설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뷰라이팅인터내셔널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대창엔지니어링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㈜삼보정보통신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㈜부경건설산업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해길테크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㈜글로벌건설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두인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㈜장수건설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엘타임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㈜태연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도담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ENG.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솔엔영이엔씨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㈜현성건설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지앤에이건설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비에스티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㈜여명종합건설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대양이엔지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㈜청송엔지니어링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영광이엔씨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㈜공간종합건설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프라임건설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사라미테크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㈜한국코스모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자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상건전기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금영전기㈜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범송씨엔디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㈜한국엔지니어링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예종종합건설㈜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대성이엔지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홈첸데코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두인건축사사무소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AUD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건축사사무소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대경전설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이래엠이씨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베스아이건설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㈜대명전설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씨재이산업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송우전기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수미산건설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라은건설㈜대전지점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탐진이엔지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씨티방재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협성이엔지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대홍기업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두준설비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나은건설㈜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천호종합건설㈜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백리건설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청명이앤씨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예아디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㈜혁신전기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한국코페로르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㈜월드종합건설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㈜중부전설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㈜장원토건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동해건설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한길이엔텍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세인기술공사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와이엔토건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선호건업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기룡전기㈜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㈜유성전력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㈜금성건설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㈜산돌기술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㈜재신전력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대원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TEC,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아도이엔지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㈜풍경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대명이엔지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다모아테크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㈜시온전력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㈜유경기업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우진엔지니어링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㈜삼성전기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세한이엔씨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유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우리디자인펙토리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㈜윤호전기통신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㈜서진인테리어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석민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CE,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㈜대웅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신용기계건설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대성이엔씨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삼진기업사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에이치엠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우현이엔지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나우테크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경선설비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이에스건설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화인건설㈜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풍산전기㈜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이산건설㈜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성지건설개발㈜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㈜금정토건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신흥전기통신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대성이엔에프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㈜삼진기업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서우전력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영화전기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신평건설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기림건축의장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부성종합건설㈜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㈜경도종합건설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㈜주성건설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삼우종합건설㈜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열방건설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지식건축적산연구소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반석종합건설㈜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㈜석영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보금이앤씨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한아건설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건축사사무소 비움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대성공조프랜트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고려기기㈜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금강기획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서현적산연구소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코에버정보기술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㈜나은건축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에이제이씨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 건원건설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 유창기연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디자인크로스 ㈜ 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정성전력 ㈜ 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유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도성조경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건축사사무소시아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오투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 명승건설산업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 디자인뱅크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비앤와이이엔지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청우건설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 광명엔지니어링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 성토건설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승보산업 ㈜ 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득우건설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㈜ 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우미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 대국건설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SK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건설 ㈜발전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SA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설계팀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동명전기공사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자연인테리어 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㈜성남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아트건설 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삼화종합건설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㈜경은건설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태완건설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상오건설 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제이유테크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㈜동영전기조명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남도건설 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휘승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ENG.ECO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종합건설 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제일전력 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에이치박엔지니어링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홍우기술 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거산이앤씨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태완건설 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푸름건설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한국이엔지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경남에드기획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태영전기 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청명건설 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삼광전설 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공영토건 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우호건설 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제노아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아진산업개발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아이티시스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NEW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광주직업전문학교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한백화재특종자동차손해사정법인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텍시빌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인덕공업고등학교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㈜경보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엠제이건설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동성전설 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북부종합건설 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성호건설 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진양기공 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㈜한국공항정보기술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은진건설설비 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아이디퀸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삼가건설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태윤건설 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㈜거성전력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㈜동양전력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SI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정보통신 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유일설비공사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광영이앤시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부성전기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㈜동양기전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건축사사무소백로하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이텍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엠에스건설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삼아전력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㈜영동설비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에이원종합건설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㈜영웅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부영건축사사무소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돌담디자인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미광테크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창우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㈜정봉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영선전설 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㈜일원종합건설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㈜일성전기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대림에프엔텍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광전사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㈜대경엔지니어링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코엠엔지니어링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㈜원정보통신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리오트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세진창호시스템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㈜건축친구들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㈜성복건설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㈜유승종합건설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삼신종합건설 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진명티앤알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㈜산업전기소방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해름전기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㈜명성건설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㈜송림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㈜대창건설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진건종합건설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㈜ 성천종합건설 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건축사사무소삼우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희승엔지니어링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위드로건축사사무소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㈜동양종합기술공사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㈜토방건설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제이에스이앤씨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㈜웅진전설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㈜대성전력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파랑엔지니어링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대성산업씨엔에스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싸이픽소프트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㈜대광전력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인동종합건설㈜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주신전기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유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성은종합건설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뷰라이팅인터내셔날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라은건설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㈜대전지점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탐진이엔지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씨티방재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대홍기업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㈜중부전설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㈜장원토건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동해건설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한길이엔텍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세인기술공사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와이엔토건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선호건업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㈜청산종합건설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기룡전기 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㈜유성전력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㈜금성건설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에이스케이프건설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㈜ 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티노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㈜유성전력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㈜산돌기술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와이에이건설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㈜재신전력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대원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TEC,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아도내이엔지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배산건설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㈜풍경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대명이엔지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다모아테크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㈜시온전력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㈜유경기업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우진엔지니어링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세한이엔씨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유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우리디자인펙토리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㈜윤호전기통신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㈜신성산업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서진엔테리어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석민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CE,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㈜대웅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대성이엔씨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삼진기업사 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우현이앤지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나우테크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㈜성벽종합건설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경선설비 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이에스건설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화인건설 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풍산전기 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이산건설 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성지건설개발 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㈜금정토건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신흥전기통신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대성이엔에프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㈜삼진기업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한국미우라산업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영화전기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기림건축의장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세백건설㈜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한양전기 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이수전력 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삼마종합건설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㈜오성기계설비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㈜광동전력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㈜코원하우스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일성이엔지엔씨종합건설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㈜한신전기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일촌나눔하우징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서현적산연구소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㈜삼성감리엔지니어링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프로메드코리아청주자원화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늘푸른공간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백현설비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포레스트건설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라온산업개발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가나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지토종합건설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월드씨앤에스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지오종합건설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팔팔전력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㈜대아전설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야놀자에프엔지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㈜하이테크엔지니어링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동양기전㈜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㈜인성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프라임건설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㈜소원스페이스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조광설비㈜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영림산업개발㈜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보경거설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정원전설㈜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대명전기공사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세광에너텍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합동이엔지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재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대한자치행정연구원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금성기계설비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㈜미래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탑디자인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㈜우성종합전기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㈜성구건설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㈜내담건설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대흥공영㈜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서강전력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㈜범석엔지니어링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㈜덕원기술사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㈜신명설비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㈜삼덕전기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온누리텔레콤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진우건설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도원디에스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㈜일주건설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씨디엠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나라방재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미래개발㈜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㈜제주기계설비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비엔에스종합건설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종합엔지니어링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경동하우징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㈜동훈전설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조아건설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외동주택건설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투원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송풍설비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우진이엔지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용진건설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평화전기공사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㈜유신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한림종합건설㈜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보고종합건설㈜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경성이엔지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삼인종합건설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나우이엔지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BNS,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다원아이디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유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대현기업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건해건설㈜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기술사사무소친환경건설연구소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유건그룹건축사사무소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욱일종합건설㈜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예아디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더퍼스트원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㈜경안전기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㈜백마종합건설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신성씨엔이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티엠디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빌트바이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하이텍아이이티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㈜영화전기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동서개발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삼진이엔씨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라온실내건축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우용건설㈜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성창종합건설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은성산업㈜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세기산전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신흥설비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에스더블유건설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에이원손해사정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선경종합건설㈜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디자인마인드미래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이룸이앤씨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㈜주영건축인테리어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청야건설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삼인씨앤디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㈜중앙기업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정건이앤씨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덕송종합건설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㈜중부엔지니어링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탑피앤씨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㈜평화건설산업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에너킵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새한이엔씨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리오트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㈜한영종합건설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제원이엔씨건설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㈜한경아이넷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핍스알엔디건축사사무소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공간건축이엔지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㈜대혁건설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윤진종합건설㈜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㈜청호종합건설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대명하우징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디엔테크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조아건설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서라벌이엔지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범강이엔지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건축사사무소</a:t>
            </a:r>
            <a:r>
              <a:rPr lang="en-US" altLang="ko-KR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Esse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일진건축설비공사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두레엔지니어링㈜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미림테크</a:t>
            </a:r>
            <a:endParaRPr lang="en-US" altLang="ko-KR" sz="800" dirty="0">
              <a:solidFill>
                <a:prstClr val="black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700" dirty="0">
              <a:solidFill>
                <a:prstClr val="black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endParaRPr lang="ko-KR" altLang="en-US" sz="700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10009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F13FE1E0-3AF6-4F3A-A43B-C527C13397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74" y="-2"/>
            <a:ext cx="10316633" cy="6865250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4884596E-1AF7-4127-B73E-2DC43E13057F}"/>
              </a:ext>
            </a:extLst>
          </p:cNvPr>
          <p:cNvSpPr/>
          <p:nvPr/>
        </p:nvSpPr>
        <p:spPr>
          <a:xfrm rot="16200000">
            <a:off x="-7935579" y="3581986"/>
            <a:ext cx="11503742" cy="4339770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9039091-AD6A-4072-AE57-04E47D6A3AE8}"/>
              </a:ext>
            </a:extLst>
          </p:cNvPr>
          <p:cNvSpPr/>
          <p:nvPr/>
        </p:nvSpPr>
        <p:spPr>
          <a:xfrm>
            <a:off x="-12870" y="-1"/>
            <a:ext cx="9138873" cy="686524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8A2C7D8D-980B-413B-9ADF-F147FC0E22FB}"/>
              </a:ext>
            </a:extLst>
          </p:cNvPr>
          <p:cNvSpPr/>
          <p:nvPr/>
        </p:nvSpPr>
        <p:spPr>
          <a:xfrm>
            <a:off x="-482505" y="-3328733"/>
            <a:ext cx="13055503" cy="3328734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3A8E70B2-54AA-446E-A6B3-DE4FB3C7ABB1}"/>
              </a:ext>
            </a:extLst>
          </p:cNvPr>
          <p:cNvSpPr/>
          <p:nvPr/>
        </p:nvSpPr>
        <p:spPr>
          <a:xfrm rot="5400000">
            <a:off x="5088631" y="2988179"/>
            <a:ext cx="11503742" cy="3428998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F486B425-14D5-4E34-B86E-31E71A53C2FD}"/>
              </a:ext>
            </a:extLst>
          </p:cNvPr>
          <p:cNvSpPr/>
          <p:nvPr/>
        </p:nvSpPr>
        <p:spPr>
          <a:xfrm rot="10800000">
            <a:off x="-590210" y="6858000"/>
            <a:ext cx="11503742" cy="2991375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50E5181-4E7E-42A9-90EC-09A767B53A0E}"/>
              </a:ext>
            </a:extLst>
          </p:cNvPr>
          <p:cNvSpPr txBox="1"/>
          <p:nvPr/>
        </p:nvSpPr>
        <p:spPr>
          <a:xfrm>
            <a:off x="272895" y="166232"/>
            <a:ext cx="8565189" cy="6691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성림이엔지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아이제이건설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㈜서림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창작건축사사무소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애드가건설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문경이엔씨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에스에스건축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㈜태한건설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디자인창조㈜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라성구조건설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건축사사무소가원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원전전기㈜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태경산전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한불에너지관리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고려티엔씨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화인종합건설㈜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㈜원봉기업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태양이앤티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㈜건우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대산에너지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㈜제로원종합건설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SM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기술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가건종합건설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이안종합건설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㈜신미화건설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세중토건㈜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㈜보현건설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제스코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㈜우빈건설산업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넥스트컴퍼니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㈜수호종합건설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백운전력㈜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대동종합건설㈜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한보종합건설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샐리스아이디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한터건설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㈜광진전력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아키플러스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길건축사사무소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㈜대도토건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유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타라스페이스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엘엔케이이엔지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솔러먼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ENG,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로지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서하건설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푸른건축적산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손해사정사무소지음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㈜이음건축사사무소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빙축열에너지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해동이앤씨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다우플랜트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라라기업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한솔종합설비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태창건설㈜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대웅산업건설㈜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성재종합건설㈜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극동건축사사무소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늘솜이엔지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㈜해창건설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샐리스엘이디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㈜부성종합건설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하나설비설계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㈜태진종합건설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케이에스산업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한국텔레콤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중원엔지니어링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㈜코리아정보시스템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㈜대준건설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㈜라산전공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㈜대명종합건설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㈜아린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금천이엔씨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㈜수호종합건설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아이엔종합건설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삼정아이엔건축사사무소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주원전공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㈜장대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우리소방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현설아이엔씨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씨엘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유건그룹건축사사무소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비케이디자인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디자인뷰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휴먼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FM&amp;ENG,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㈜정도토건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서울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반석종합건설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우리전업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한일통신㈜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㈜루트건설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태인이앤씨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현대방재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금성설비㈜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㈜두원기술단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광주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)YM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적산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갑을통신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다울건설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동서건설㈜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블레싱종합건설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에너솔라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금정종합건설㈜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대경엠앤시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이젤론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성헌종합건설㈜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내외씨엔디건설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㈜우성그린산업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성우아이디건설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㈜부경종합건설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다울건설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지성시스템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에스큐아이소프트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다원에이엔씨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부성이엔씨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삼보이엔씨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상원이앤지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프라임주식회사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미림건설㈜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일군토건㈜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내담건축사사무소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이한종합건설㈜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㈜건우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신화개발㈜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용덕건설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두성이엔지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세성엔지니어링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장학건설㈜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영일엔지니어링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수성종합건설㈜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효림토건㈜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성지토건㈜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오티에스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다스디앤알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㈜리에너지엔지니어링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㈜원광전기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원탑건축사사무소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두창이엔씨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대림석재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이스포엘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애그로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㈜서진에너지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더좋은생활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㈜반디종합개발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엔케이전기㈜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㈜해광건설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㈜춘영전력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케리어냉동시스템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경도엔지니어링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㈜대경건설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광명종합건설㈜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두성토건㈜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세창전기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세븐업건설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유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경천종합건설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창조와공간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건축디자인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문창건축사사무소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㈜태산전력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유니온건설산업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선명건축사사무소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선한건축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삼일이엔씨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도담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컴스앤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서원건설㈜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대평건설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이상석디자인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합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기명아이디티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P2P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건축사사무소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유림개발㈜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진양종합건설㈜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정일이엔지공영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더치건설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더미르건설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알파건업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이에스종합건설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우길건설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화인건설㈜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리보종합건설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신원테크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건축사사무소이언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지에이건축사사무소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금호이엔지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신성이엔지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주석종합건설㈜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금양산업개발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이후건축디자인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세현이앤씨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아름건축사사무소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성원전기통신㈜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동민이엔지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금릉기업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서안종합건설㈜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종합건축사사무소예원건축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효림산업건설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이레하우징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㈜신안건설산업개발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솔러면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ENG,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건축사사무소아삶공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㈜태은건설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뷰라이팅인터네셔널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보엠이엔지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유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평성건업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진성종합건설㈜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필건설산업㈜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아림하우징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㈜칸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정희산업㈜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대진이엠씨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㈜공간설비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㈜평화건설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㈜성래종합건설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낙원기업㈜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㈜대영종합건설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신공항하이웨이㈜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㈜대광건설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라인웍스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에이치에스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(HS)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산업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㈜다산전력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이안건설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㈜청원건축설비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엠에스윤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대상전기㈜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신영이엔씨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제이엔제이건축적산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두진이엔지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경성씨이엔지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합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정도기업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대산건영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일신이엔지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대창설비㈜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동영측량공사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메인종합건설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성우건설㈜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건축사사무소두이건축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유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효창건설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대일건축인테리어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다해산업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에스에이치테크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슈반엔지니어링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㈜공공디자인연구소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태림에프엔씨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동방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ENG,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티에이치건설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대륙종합건설㈜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리텍에프이에스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청아종합건설㈜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㈜대영구조기술단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에프엠안전진단감정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유니크내진시스템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㈜금도건설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윈스틸산업개발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제일종합기술㈜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해동이앤씨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디에이치종합건설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㈜대륙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에스씨종합건설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무원건설㈜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엔에스정보통신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대에이치건설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와이엠아이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㈜덕산전기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기림전력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진응건설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우진종합건설㈜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㈜신일산업개발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보라조경건설㈜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㈜한마음건축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일삼비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㈜우신종합건설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㈜태양기업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건영설비㈜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㈜진우전기전력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㈜정엔지니어링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㈜대웅건축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건축사사무소도원이앤씨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에스제이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디에이치디자인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무영엔지니어링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덕영건설㈜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㈜원석종합건설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㈜서지토건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㈜유지건설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구보설비㈜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우딘건축디자인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㈜나한전력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㈜영민방수산업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진흥종합건설㈜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㈜영신종합건설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더지음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건축사사무소이엔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두리 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ENG,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건축사사무소 용마루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에스콰이아건설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대덕종합건설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상우건설㈜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건축사사무소 정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미교종합건설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㈜대한소방공사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코러싱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티엔제이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㈜만우건축설비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㈜진우종합설비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식혁건설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거송건설㈜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봉화정보통신테크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알파건설㈜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예은 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E&amp;S,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㈜상용전력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도무스설비연구소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디자인그룹메카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거산이엔지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디파트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삼렬정보통신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동양전기㈜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한솔종합건설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호흥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신서광건설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㈜부국전력소방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에스씨한영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위고투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대광전력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동대이엔씨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엔토스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히어로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에코마스터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㈜서광전기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㈜건우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강산건설㈜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중앙소방시스템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다올건축사사무소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제이디토건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삼영엔비테크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현글라스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유진이엔씨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㈜건보전기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㈜태경엔지니어링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경남산업개발㈜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우리소방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㈜승보건설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㈜대웅설비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유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대승네트웍스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㈜도영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한국스파이렉스사코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합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서해전기소방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예랑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유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동방전기통신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씨에이엔지니어링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녹지토건㈜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지음이엔아이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힘찬건설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참존건설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협진건전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이에스엘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수성산업㈜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㈜가정전기엔지니어링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가나전기공사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씨원종합건설㈜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하이안전산업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㈜거산전력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㈜인하우스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엠디텍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㈜재오건설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㈜삼림산업개발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건축사사무소광야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유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리치종합건설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㈜성원토건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인동전력이엔지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다인전력공사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디엔에이치산업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GOOD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㈜우주전기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우리산업개발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알핀코리아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제이원건설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㈜홍성건설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인우건설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남양전업사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신현건설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국성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디자인웍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㈜태화전기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㈜지원토건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이에스종합건설그룹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오케이건설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,(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합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대원전기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디아키즈건설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다원측량설계사무소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케이건축사사무소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수민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ENG,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뉴다우테크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더라움건설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㈜미성종합건설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서원엠이씨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대경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ENG,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제이에스디앤아이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성림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ENG,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주우설비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대기전기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성흥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㈜굿하우스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우림이앨씨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원일포스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비엘글로벌산업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케이제이엔지니어링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신진이엔지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대연건설㈜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조에건축적산사무소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다온이엔지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좋은건축사사무소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시우건축적산사무소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원당전기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은하적산설계사무소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푸른건축적산사무소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더삼성서울건축적산연구소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포스코건축적산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더삼성제주건축적산연구소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한울에너지㈜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경안기술단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천지기업㈜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천지기술㈜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경일소방공사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비제이건설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조현건설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,FM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건축기술사사무소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㈜성환종합개발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㈜금제종합건설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진흥전기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㈜홍진건설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양중섭건축사사무소</a:t>
            </a:r>
            <a:r>
              <a:rPr lang="en-US" altLang="ko-KR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800" dirty="0" err="1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레보론</a:t>
            </a:r>
            <a:r>
              <a:rPr lang="ko-KR" altLang="en-US" sz="800" dirty="0">
                <a:solidFill>
                  <a:prstClr val="black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endParaRPr lang="en-US" altLang="ko-KR" sz="800" dirty="0">
              <a:solidFill>
                <a:prstClr val="black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800" dirty="0">
              <a:solidFill>
                <a:prstClr val="black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>
              <a:lnSpc>
                <a:spcPct val="150000"/>
              </a:lnSpc>
            </a:pPr>
            <a:endParaRPr lang="ko-KR" altLang="en-US" sz="700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309983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F13FE1E0-3AF6-4F3A-A43B-C527C13397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74" y="-2"/>
            <a:ext cx="10316633" cy="6865250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4884596E-1AF7-4127-B73E-2DC43E13057F}"/>
              </a:ext>
            </a:extLst>
          </p:cNvPr>
          <p:cNvSpPr/>
          <p:nvPr/>
        </p:nvSpPr>
        <p:spPr>
          <a:xfrm rot="16200000">
            <a:off x="-7935579" y="3581986"/>
            <a:ext cx="11503742" cy="4339770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9039091-AD6A-4072-AE57-04E47D6A3AE8}"/>
              </a:ext>
            </a:extLst>
          </p:cNvPr>
          <p:cNvSpPr/>
          <p:nvPr/>
        </p:nvSpPr>
        <p:spPr>
          <a:xfrm>
            <a:off x="-12870" y="-1"/>
            <a:ext cx="9138873" cy="686524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8A2C7D8D-980B-413B-9ADF-F147FC0E22FB}"/>
              </a:ext>
            </a:extLst>
          </p:cNvPr>
          <p:cNvSpPr/>
          <p:nvPr/>
        </p:nvSpPr>
        <p:spPr>
          <a:xfrm>
            <a:off x="-482505" y="-3328733"/>
            <a:ext cx="13055503" cy="3328734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3A8E70B2-54AA-446E-A6B3-DE4FB3C7ABB1}"/>
              </a:ext>
            </a:extLst>
          </p:cNvPr>
          <p:cNvSpPr/>
          <p:nvPr/>
        </p:nvSpPr>
        <p:spPr>
          <a:xfrm rot="5400000">
            <a:off x="5088631" y="2988179"/>
            <a:ext cx="11503742" cy="3428998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F486B425-14D5-4E34-B86E-31E71A53C2FD}"/>
              </a:ext>
            </a:extLst>
          </p:cNvPr>
          <p:cNvSpPr/>
          <p:nvPr/>
        </p:nvSpPr>
        <p:spPr>
          <a:xfrm rot="10800000">
            <a:off x="-590210" y="6858000"/>
            <a:ext cx="11503742" cy="2991375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50E5181-4E7E-42A9-90EC-09A767B53A0E}"/>
              </a:ext>
            </a:extLst>
          </p:cNvPr>
          <p:cNvSpPr txBox="1"/>
          <p:nvPr/>
        </p:nvSpPr>
        <p:spPr>
          <a:xfrm>
            <a:off x="272895" y="298131"/>
            <a:ext cx="8565189" cy="6526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fontAlgn="base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우리플랜트산업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별하이엔지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공명이앤씨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비에스건설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㈜동인종합건설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LS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종합건설㈜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한통엔지지어링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씨제이종합건설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케이투손해사정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태연디앤에스건설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드림건설㈜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와이제이종합건설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㈜영광건설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인스엘이디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㈜동성소방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금영씨엔씨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진성주택건설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㈜남문전기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㈜대한산업건설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경상종합건설㈜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숨터조경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㈜부영개발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이엔에스플랜트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 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ENG,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대양건설㈜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한국난방관리케이에이치엠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일광전기공사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성용설비㈜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에스알종합건설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㈜천광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오성이엔씨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혜성전력㈜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㈜정선전력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도형건축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㈜덕산종합건설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휴먼하우징텍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남광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E&amp;G,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㈜동우종합건설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서진기술단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고려방재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경우산업㈜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피토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㈜정원종합건설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신동양기업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피에스이엔지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평우이엔지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㈜성아종합건설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㈜남영기전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하나이엔지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디엠종합건설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부린이엔지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대광전기㈜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㈜만성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㈜대원건설산업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㈜부현종합건설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나로건설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신우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eft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기술단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㈜우경건설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한스타엔텍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㈜현대사인개발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근화기업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와이에스이엔씨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티티웍스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한국엠이피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덕영공조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극동아이피엘씨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㈜케이원전기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크로바재물신체손해사정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프로건설솔루션㈜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가온이엔씨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청명건설㈜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㈜대신전기공사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다인전기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동현디엔씨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신평종합건설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건영전기㈜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엠제이소방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조아건설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한담건축사사무소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(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유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)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공간플러스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다웅아이엔씨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(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유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)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세진설비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신진종합토건㈜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신한종합건설㈜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건축사사무소대명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국제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DATA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통신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(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유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)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성전이엔씨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광명전력㈜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(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유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)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성전소방이엔지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㈜정림건설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㈜대광전기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정도건영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원종합건설㈜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㈜장강건설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수성건축적산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청마토건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디자인끌림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㈜마주종합건설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정문이엔씨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백송측량산림엔지니어링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태정종합건설㈜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㈜덕성엔지니어링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디에스종합건설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우남개발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크리스터이엔지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투박디자인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원탑기술사사무소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㈜금정건설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㈜일승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창조건축사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(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유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)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비사벌전력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㈜대한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동화전기㈜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㈜경우산업개발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우진파워테크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대휘건설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윈윈하우징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동원개발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지은기업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대일건설㈜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에이치원건설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더본건설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㈜장현설비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정연기술사사무소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미래전기㈜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선지이엔지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부암설비의정부지점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㈜풍진전설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씨에스종합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호원건설㈜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스케치업적산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㈜영원건설산업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티지건축사사무소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우성기전㈜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㈜아트뱅크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㈜한구소방안전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㈜태영전기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이다운개발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제이엔케이건설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㈜광진전기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성원건설㈜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태화전설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초아건축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㈜청담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전기시술사사무소예강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ENG, 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디에스산업플랜트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피케이종합건설㈜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예작종합건설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제일이엔지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시엘에스이엔지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㈜창신종합개발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대정건설㈜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㈜동성건설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제이엘건설산업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㈜제도종합건설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㈜뷰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명심씨엔씨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해강건설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알에이치산업개발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㈜신양건설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건우건설㈜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미루건축사무소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예강건설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씨엠건축사사무소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새하늘종합건설㈜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우영건설㈜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신광종합설비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엠지개발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케이전기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대양적산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효산종합건설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에코엔씨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(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주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)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이현종합건설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더적산사무소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덕신건업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㈜풍성공영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(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주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)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정안종합건설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고덕엔지니어링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신진소방안전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강원건설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바른종합건설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홍익건설엔지니어링㈜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가인하우징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㈜서진조경건설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예가하우징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디에이치종합건설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신유건설은석건설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탑이엔지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㈜동아전기공사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㈜아가페종합건설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KD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기공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그레이스전력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㈜삼부자전기통신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안송건업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(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주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)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이에이치엠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㈜지은전기소방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태광전력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㈜청암건설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인덕건설㈜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이에스아이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인천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CM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행정사사무소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㈜일경건설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강서건영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㈜삼우전기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한울건설㈜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가야그린토목측량설계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㈜부원설비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㈜한울개발건설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웰하우스종합건축사사무소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혼디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㈜명문공조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비제이종합건설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수이앤씨건축사사무소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PH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에니지어링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유진건설㈜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하랑이엔씨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㈜미디자인건축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대정종합건축사사무소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삼점삼공오팔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우리비앤피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㈜광성종합건설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서원이엔씨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동신종합건설㈜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엘케이테크넷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㈜태성기전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웍스건축사사무소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세웅아이앤디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에너틱스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청운산전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세음건설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(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유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)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에이치디정보기술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푸른환경건설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㈜광진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제주건축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정이엔지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통영시설물유지관리㈜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빌텍종합건설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대원테크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㈜강복건설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혼디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㈜일성종합소방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아이디에이치종합건설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㈜신세기건설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에스원건설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㈜일광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㈜부영개발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한설건업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(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사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)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한국기업정보연구원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(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유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)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영우전력공사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장인영건축사사무소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호성건설㈜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부림건설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(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주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0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예원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에이스이앤씨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동국방재㈜㈜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휴서방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케이에스이엔지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성원건축적산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레버리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계명이옌지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삼일건설산업㈜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문성건설㈜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이삭종합건설㈜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가람제이엔에스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㈜하람엔지니어링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(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주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)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한미기업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백선건설㈜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특기술사사무소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혜윰건축사사무소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가온이앤지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㈜대산전설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통큰건설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㈜유진전기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건축사사무소세원건축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경원건설㈜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제이엔와이건축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담을건축사사무소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아모코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㈜거산설비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㈜유림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㈜유림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부흥전기소방공사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㈜창연건설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테스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삼대종합개발㈜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성광이엔에프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㈜나무전기설계사무소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정익종합건설㈜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엘림이엔씨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신화비엠씨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나도이엔씨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자연산업개발㈜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경동전기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미강제이에스건설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㈜미르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㈜다산전력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㈜천지건설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예꽁종합건설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키움산업개발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행복전력㈜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미래테크솔루션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켐스코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en-US" altLang="ko-KR" sz="800" kern="100" spc="0" dirty="0" err="1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sm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라이팅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장인종합건설㈜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㈜신호산업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요한이엔지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동부냉열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㈜일우건설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㈜광천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㈜유성전설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유진엔지니어링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유건축사사무소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아르케플래닝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제이에스전력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청우종합건설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우람이앤씨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지음씨옌시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, 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㈜구산건설</a:t>
            </a:r>
            <a:r>
              <a:rPr lang="en-US" altLang="ko-KR" sz="800" kern="100" dirty="0">
                <a:solidFill>
                  <a:srgbClr val="000000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</a:rPr>
              <a:t>,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덕포건설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 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,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태강전력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,(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유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)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휴먼테크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,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</a:t>
            </a:r>
            <a:r>
              <a:rPr lang="ko-KR" altLang="en-US" sz="800" kern="100" spc="0" dirty="0" err="1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백년전설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,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㈜현주건설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,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소담기술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,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㈜석면환경산업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,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㈜라인종합건설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,(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주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)</a:t>
            </a:r>
            <a:r>
              <a:rPr lang="ko-KR" altLang="en-US" sz="800" kern="100" dirty="0" err="1">
                <a:solidFill>
                  <a:srgbClr val="000000"/>
                </a:solidFill>
                <a:ea typeface="조선일보명조" panose="02030304000000000000" pitchFamily="18" charset="-127"/>
              </a:rPr>
              <a:t>크로스구조연구소가술사사무소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 err="1">
                <a:solidFill>
                  <a:srgbClr val="000000"/>
                </a:solidFill>
                <a:ea typeface="조선일보명조" panose="02030304000000000000" pitchFamily="18" charset="-127"/>
              </a:rPr>
              <a:t>유니온건설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㈜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㈜지성종합건설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㈜</a:t>
            </a:r>
            <a:r>
              <a:rPr lang="ko-KR" altLang="en-US" sz="800" kern="100" dirty="0" err="1">
                <a:solidFill>
                  <a:srgbClr val="000000"/>
                </a:solidFill>
                <a:ea typeface="조선일보명조" panose="02030304000000000000" pitchFamily="18" charset="-127"/>
              </a:rPr>
              <a:t>한찬기업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㈜</a:t>
            </a:r>
            <a:r>
              <a:rPr lang="ko-KR" altLang="en-US" sz="800" kern="100" dirty="0" err="1">
                <a:solidFill>
                  <a:srgbClr val="000000"/>
                </a:solidFill>
                <a:ea typeface="조선일보명조" panose="02030304000000000000" pitchFamily="18" charset="-127"/>
              </a:rPr>
              <a:t>동후디앤씨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덕성종합건설㈜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㈜</a:t>
            </a:r>
            <a:r>
              <a:rPr lang="ko-KR" altLang="en-US" sz="800" kern="100" dirty="0" err="1">
                <a:solidFill>
                  <a:srgbClr val="000000"/>
                </a:solidFill>
                <a:ea typeface="조선일보명조" panose="02030304000000000000" pitchFamily="18" charset="-127"/>
              </a:rPr>
              <a:t>로뎀건설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 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㈜에이스엔지니어링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 err="1">
                <a:solidFill>
                  <a:srgbClr val="000000"/>
                </a:solidFill>
                <a:ea typeface="조선일보명조" panose="02030304000000000000" pitchFamily="18" charset="-127"/>
              </a:rPr>
              <a:t>와이테크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㈜진우종합건설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 (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유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)</a:t>
            </a:r>
            <a:r>
              <a:rPr lang="ko-KR" altLang="en-US" sz="800" kern="100" dirty="0" err="1">
                <a:solidFill>
                  <a:srgbClr val="000000"/>
                </a:solidFill>
                <a:ea typeface="조선일보명조" panose="02030304000000000000" pitchFamily="18" charset="-127"/>
              </a:rPr>
              <a:t>엘림종합건설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㈜대풍종합건설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㈜용인산업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무성산업㈜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㈜</a:t>
            </a:r>
            <a:r>
              <a:rPr lang="ko-KR" altLang="en-US" sz="800" kern="100" dirty="0" err="1">
                <a:solidFill>
                  <a:srgbClr val="000000"/>
                </a:solidFill>
                <a:ea typeface="조선일보명조" panose="02030304000000000000" pitchFamily="18" charset="-127"/>
              </a:rPr>
              <a:t>디자인모벨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㈜덕일종합건설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 err="1">
                <a:solidFill>
                  <a:srgbClr val="000000"/>
                </a:solidFill>
                <a:ea typeface="조선일보명조" panose="02030304000000000000" pitchFamily="18" charset="-127"/>
              </a:rPr>
              <a:t>진보이엔씨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 err="1">
                <a:solidFill>
                  <a:srgbClr val="000000"/>
                </a:solidFill>
                <a:ea typeface="조선일보명조" panose="02030304000000000000" pitchFamily="18" charset="-127"/>
              </a:rPr>
              <a:t>브이원건설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㈜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 err="1">
                <a:solidFill>
                  <a:srgbClr val="000000"/>
                </a:solidFill>
                <a:ea typeface="조선일보명조" panose="02030304000000000000" pitchFamily="18" charset="-127"/>
              </a:rPr>
              <a:t>대륭개발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 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이인기술단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 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디자인가치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 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화성전기㈜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 err="1">
                <a:solidFill>
                  <a:srgbClr val="000000"/>
                </a:solidFill>
                <a:ea typeface="조선일보명조" panose="02030304000000000000" pitchFamily="18" charset="-127"/>
              </a:rPr>
              <a:t>제이앤케이건설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㈜</a:t>
            </a:r>
            <a:r>
              <a:rPr lang="ko-KR" altLang="en-US" sz="800" kern="100" dirty="0" err="1">
                <a:solidFill>
                  <a:srgbClr val="000000"/>
                </a:solidFill>
                <a:ea typeface="조선일보명조" panose="02030304000000000000" pitchFamily="18" charset="-127"/>
              </a:rPr>
              <a:t>명보개발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㈜진성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 err="1">
                <a:solidFill>
                  <a:srgbClr val="000000"/>
                </a:solidFill>
                <a:ea typeface="조선일보명조" panose="02030304000000000000" pitchFamily="18" charset="-127"/>
              </a:rPr>
              <a:t>현진스위트종합건설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㈜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 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㈜문화전력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오성종합설비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㈜</a:t>
            </a:r>
            <a:r>
              <a:rPr lang="ko-KR" altLang="en-US" sz="800" kern="100" dirty="0" err="1">
                <a:solidFill>
                  <a:srgbClr val="000000"/>
                </a:solidFill>
                <a:ea typeface="조선일보명조" panose="02030304000000000000" pitchFamily="18" charset="-127"/>
              </a:rPr>
              <a:t>인우이엔씨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㈜해성토건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㈜</a:t>
            </a:r>
            <a:r>
              <a:rPr lang="ko-KR" altLang="en-US" sz="800" kern="100" dirty="0" err="1">
                <a:solidFill>
                  <a:srgbClr val="000000"/>
                </a:solidFill>
                <a:ea typeface="조선일보명조" panose="02030304000000000000" pitchFamily="18" charset="-127"/>
              </a:rPr>
              <a:t>좋은집만들기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㈜창조종합건설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㈜</a:t>
            </a:r>
            <a:r>
              <a:rPr lang="ko-KR" altLang="en-US" sz="800" kern="100" dirty="0" err="1">
                <a:solidFill>
                  <a:srgbClr val="000000"/>
                </a:solidFill>
                <a:ea typeface="조선일보명조" panose="02030304000000000000" pitchFamily="18" charset="-127"/>
              </a:rPr>
              <a:t>글로벌대명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,(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주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)</a:t>
            </a:r>
            <a:r>
              <a:rPr lang="ko-KR" altLang="en-US" sz="800" kern="100" dirty="0" err="1">
                <a:solidFill>
                  <a:srgbClr val="000000"/>
                </a:solidFill>
                <a:ea typeface="조선일보명조" panose="02030304000000000000" pitchFamily="18" charset="-127"/>
              </a:rPr>
              <a:t>바른종합건설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우송종합건설㈜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㈜</a:t>
            </a:r>
            <a:r>
              <a:rPr lang="ko-KR" altLang="en-US" sz="800" kern="100" dirty="0" err="1">
                <a:solidFill>
                  <a:srgbClr val="000000"/>
                </a:solidFill>
                <a:ea typeface="조선일보명조" panose="02030304000000000000" pitchFamily="18" charset="-127"/>
              </a:rPr>
              <a:t>도담종합건설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효정종합건설㈜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 err="1">
                <a:solidFill>
                  <a:srgbClr val="000000"/>
                </a:solidFill>
                <a:ea typeface="조선일보명조" panose="02030304000000000000" pitchFamily="18" charset="-127"/>
              </a:rPr>
              <a:t>씨제이설비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㈜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세움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ENC, </a:t>
            </a:r>
            <a:r>
              <a:rPr lang="ko-KR" altLang="en-US" sz="800" kern="100" dirty="0" err="1">
                <a:solidFill>
                  <a:srgbClr val="000000"/>
                </a:solidFill>
                <a:ea typeface="조선일보명조" panose="02030304000000000000" pitchFamily="18" charset="-127"/>
              </a:rPr>
              <a:t>광명측량설계공사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에드먼턴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 err="1">
                <a:solidFill>
                  <a:srgbClr val="000000"/>
                </a:solidFill>
                <a:ea typeface="조선일보명조" panose="02030304000000000000" pitchFamily="18" charset="-127"/>
              </a:rPr>
              <a:t>현이엔씨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한국건설분쟁연구원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㈜</a:t>
            </a:r>
            <a:r>
              <a:rPr lang="ko-KR" altLang="en-US" sz="800" kern="100" dirty="0" err="1">
                <a:solidFill>
                  <a:srgbClr val="000000"/>
                </a:solidFill>
                <a:ea typeface="조선일보명조" panose="02030304000000000000" pitchFamily="18" charset="-127"/>
              </a:rPr>
              <a:t>분도이엔지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 err="1">
                <a:solidFill>
                  <a:srgbClr val="000000"/>
                </a:solidFill>
                <a:ea typeface="조선일보명조" panose="02030304000000000000" pitchFamily="18" charset="-127"/>
              </a:rPr>
              <a:t>지엔종합건설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㈜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파란건축사사무소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대창건설㈜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태하㈜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㈜</a:t>
            </a:r>
            <a:r>
              <a:rPr lang="ko-KR" altLang="en-US" sz="800" kern="100" dirty="0" err="1">
                <a:solidFill>
                  <a:srgbClr val="000000"/>
                </a:solidFill>
                <a:ea typeface="조선일보명조" panose="02030304000000000000" pitchFamily="18" charset="-127"/>
              </a:rPr>
              <a:t>신화에스앤티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태창건업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㈜하정전력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㈜대일공조시스템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시온건축사사무소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㈜</a:t>
            </a:r>
            <a:r>
              <a:rPr lang="ko-KR" altLang="en-US" sz="800" kern="100" dirty="0" err="1">
                <a:solidFill>
                  <a:srgbClr val="000000"/>
                </a:solidFill>
                <a:ea typeface="조선일보명조" panose="02030304000000000000" pitchFamily="18" charset="-127"/>
              </a:rPr>
              <a:t>도원아이디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,(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주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)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광천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㈜</a:t>
            </a:r>
            <a:r>
              <a:rPr lang="ko-KR" altLang="en-US" sz="800" kern="100" dirty="0" err="1">
                <a:solidFill>
                  <a:srgbClr val="000000"/>
                </a:solidFill>
                <a:ea typeface="조선일보명조" panose="02030304000000000000" pitchFamily="18" charset="-127"/>
              </a:rPr>
              <a:t>동락알씨건설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,(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주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)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마크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㈜마루종합건설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㈜</a:t>
            </a:r>
            <a:r>
              <a:rPr lang="ko-KR" altLang="en-US" sz="800" kern="100" dirty="0" err="1">
                <a:solidFill>
                  <a:srgbClr val="000000"/>
                </a:solidFill>
                <a:ea typeface="조선일보명조" panose="02030304000000000000" pitchFamily="18" charset="-127"/>
              </a:rPr>
              <a:t>만평이앤씨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대진산업개발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㈜바오름엔지니어링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금광건설㈜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㈜</a:t>
            </a:r>
            <a:r>
              <a:rPr lang="ko-KR" altLang="en-US" sz="800" kern="100" dirty="0" err="1">
                <a:solidFill>
                  <a:srgbClr val="000000"/>
                </a:solidFill>
                <a:ea typeface="조선일보명조" panose="02030304000000000000" pitchFamily="18" charset="-127"/>
              </a:rPr>
              <a:t>엘케이엔지니어링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 err="1">
                <a:solidFill>
                  <a:srgbClr val="000000"/>
                </a:solidFill>
                <a:ea typeface="조선일보명조" panose="02030304000000000000" pitchFamily="18" charset="-127"/>
              </a:rPr>
              <a:t>디아이건설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㈜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㈜</a:t>
            </a:r>
            <a:r>
              <a:rPr lang="ko-KR" altLang="en-US" sz="800" kern="100" dirty="0" err="1">
                <a:solidFill>
                  <a:srgbClr val="000000"/>
                </a:solidFill>
                <a:ea typeface="조선일보명조" panose="02030304000000000000" pitchFamily="18" charset="-127"/>
              </a:rPr>
              <a:t>아림테크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㈜세기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신명전력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㈜두현종합건설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㈜</a:t>
            </a:r>
            <a:r>
              <a:rPr lang="ko-KR" altLang="en-US" sz="800" kern="100" dirty="0" err="1">
                <a:solidFill>
                  <a:srgbClr val="000000"/>
                </a:solidFill>
                <a:ea typeface="조선일보명조" panose="02030304000000000000" pitchFamily="18" charset="-127"/>
              </a:rPr>
              <a:t>토드건설산업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㈜</a:t>
            </a:r>
            <a:r>
              <a:rPr lang="ko-KR" altLang="en-US" sz="800" kern="100" dirty="0" err="1">
                <a:solidFill>
                  <a:srgbClr val="000000"/>
                </a:solidFill>
                <a:ea typeface="조선일보명조" panose="02030304000000000000" pitchFamily="18" charset="-127"/>
              </a:rPr>
              <a:t>삼지테크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 err="1">
                <a:solidFill>
                  <a:srgbClr val="000000"/>
                </a:solidFill>
                <a:ea typeface="조선일보명조" panose="02030304000000000000" pitchFamily="18" charset="-127"/>
              </a:rPr>
              <a:t>해유건설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㈜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㈜서귀포전기공사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,CHP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산업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,(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합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)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삼부전력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㈜한울건설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㈜</a:t>
            </a:r>
            <a:r>
              <a:rPr lang="ko-KR" altLang="en-US" sz="800" kern="100" dirty="0" err="1">
                <a:solidFill>
                  <a:srgbClr val="000000"/>
                </a:solidFill>
                <a:ea typeface="조선일보명조" panose="02030304000000000000" pitchFamily="18" charset="-127"/>
              </a:rPr>
              <a:t>두성거설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 err="1">
                <a:solidFill>
                  <a:srgbClr val="000000"/>
                </a:solidFill>
                <a:ea typeface="조선일보명조" panose="02030304000000000000" pitchFamily="18" charset="-127"/>
              </a:rPr>
              <a:t>아이원인더스트리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 err="1">
                <a:solidFill>
                  <a:srgbClr val="000000"/>
                </a:solidFill>
                <a:ea typeface="조선일보명조" panose="02030304000000000000" pitchFamily="18" charset="-127"/>
              </a:rPr>
              <a:t>두남전력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유신건축사사무소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㈜리컴퍼니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㈜</a:t>
            </a:r>
            <a:r>
              <a:rPr lang="ko-KR" altLang="en-US" sz="800" kern="100" dirty="0" err="1">
                <a:solidFill>
                  <a:srgbClr val="000000"/>
                </a:solidFill>
                <a:ea typeface="조선일보명조" panose="02030304000000000000" pitchFamily="18" charset="-127"/>
              </a:rPr>
              <a:t>다송종합건설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,(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유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)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남경건설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㈜콘크리트공작소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 err="1">
                <a:solidFill>
                  <a:srgbClr val="000000"/>
                </a:solidFill>
                <a:ea typeface="조선일보명조" panose="02030304000000000000" pitchFamily="18" charset="-127"/>
              </a:rPr>
              <a:t>거남건설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㈜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스마트종합건설㈜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㈜레드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 err="1">
                <a:solidFill>
                  <a:srgbClr val="000000"/>
                </a:solidFill>
                <a:ea typeface="조선일보명조" panose="02030304000000000000" pitchFamily="18" charset="-127"/>
              </a:rPr>
              <a:t>에스알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㈜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㈜</a:t>
            </a:r>
            <a:r>
              <a:rPr lang="ko-KR" altLang="en-US" sz="800" kern="100" dirty="0" err="1">
                <a:solidFill>
                  <a:srgbClr val="000000"/>
                </a:solidFill>
                <a:ea typeface="조선일보명조" panose="02030304000000000000" pitchFamily="18" charset="-127"/>
              </a:rPr>
              <a:t>미산건설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 err="1">
                <a:solidFill>
                  <a:srgbClr val="000000"/>
                </a:solidFill>
                <a:ea typeface="조선일보명조" panose="02030304000000000000" pitchFamily="18" charset="-127"/>
              </a:rPr>
              <a:t>이에스종합건설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㈜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,(</a:t>
            </a:r>
            <a:r>
              <a:rPr lang="ko-KR" altLang="en-US" sz="800" kern="100" dirty="0" err="1">
                <a:solidFill>
                  <a:srgbClr val="000000"/>
                </a:solidFill>
                <a:ea typeface="조선일보명조" panose="02030304000000000000" pitchFamily="18" charset="-127"/>
              </a:rPr>
              <a:t>쥬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)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윤택한조경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왕성기업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㈜</a:t>
            </a:r>
            <a:r>
              <a:rPr lang="ko-KR" altLang="en-US" sz="800" kern="100" dirty="0" err="1">
                <a:solidFill>
                  <a:srgbClr val="000000"/>
                </a:solidFill>
                <a:ea typeface="조선일보명조" panose="02030304000000000000" pitchFamily="18" charset="-127"/>
              </a:rPr>
              <a:t>디엠씨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㈜쌍용전기통신소방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㈜</a:t>
            </a:r>
            <a:r>
              <a:rPr lang="ko-KR" altLang="en-US" sz="800" kern="100" dirty="0" err="1">
                <a:solidFill>
                  <a:srgbClr val="000000"/>
                </a:solidFill>
                <a:ea typeface="조선일보명조" panose="02030304000000000000" pitchFamily="18" charset="-127"/>
              </a:rPr>
              <a:t>호성이엔티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은수종합건설㈜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㈜마루건설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㈜한국종합건설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 err="1">
                <a:solidFill>
                  <a:srgbClr val="000000"/>
                </a:solidFill>
                <a:ea typeface="조선일보명조" panose="02030304000000000000" pitchFamily="18" charset="-127"/>
              </a:rPr>
              <a:t>더튼튼산업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㈜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 err="1">
                <a:solidFill>
                  <a:srgbClr val="000000"/>
                </a:solidFill>
                <a:ea typeface="조선일보명조" panose="02030304000000000000" pitchFamily="18" charset="-127"/>
              </a:rPr>
              <a:t>아이엠커뮤니케이션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정훈건설㈜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,(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유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)</a:t>
            </a:r>
            <a:r>
              <a:rPr lang="ko-KR" altLang="en-US" sz="800" kern="100" dirty="0" err="1">
                <a:solidFill>
                  <a:srgbClr val="000000"/>
                </a:solidFill>
                <a:ea typeface="조선일보명조" panose="02030304000000000000" pitchFamily="18" charset="-127"/>
              </a:rPr>
              <a:t>성암이앤씨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㈜</a:t>
            </a:r>
            <a:r>
              <a:rPr lang="ko-KR" altLang="en-US" sz="800" kern="100" dirty="0" err="1">
                <a:solidFill>
                  <a:srgbClr val="000000"/>
                </a:solidFill>
                <a:ea typeface="조선일보명조" panose="02030304000000000000" pitchFamily="18" charset="-127"/>
              </a:rPr>
              <a:t>공간디앤아이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㈜여명기술단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㈜</a:t>
            </a:r>
            <a:r>
              <a:rPr lang="ko-KR" altLang="en-US" sz="800" kern="100" dirty="0" err="1">
                <a:solidFill>
                  <a:srgbClr val="000000"/>
                </a:solidFill>
                <a:ea typeface="조선일보명조" panose="02030304000000000000" pitchFamily="18" charset="-127"/>
              </a:rPr>
              <a:t>지성이엔지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이람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 err="1">
                <a:solidFill>
                  <a:srgbClr val="000000"/>
                </a:solidFill>
                <a:ea typeface="조선일보명조" panose="02030304000000000000" pitchFamily="18" charset="-127"/>
              </a:rPr>
              <a:t>힘찬종합건설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㈜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㈜한울전기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㈜태백건설산업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㈜</a:t>
            </a:r>
            <a:r>
              <a:rPr lang="ko-KR" altLang="en-US" sz="800" kern="100" dirty="0" err="1">
                <a:solidFill>
                  <a:srgbClr val="000000"/>
                </a:solidFill>
                <a:ea typeface="조선일보명조" panose="02030304000000000000" pitchFamily="18" charset="-127"/>
              </a:rPr>
              <a:t>세주이앤씨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건축사사무소두루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㈜</a:t>
            </a:r>
            <a:r>
              <a:rPr lang="ko-KR" altLang="en-US" sz="800" kern="100" dirty="0" err="1">
                <a:solidFill>
                  <a:srgbClr val="000000"/>
                </a:solidFill>
                <a:ea typeface="조선일보명조" panose="02030304000000000000" pitchFamily="18" charset="-127"/>
              </a:rPr>
              <a:t>제이에스디얀디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 err="1">
                <a:solidFill>
                  <a:srgbClr val="000000"/>
                </a:solidFill>
                <a:ea typeface="조선일보명조" panose="02030304000000000000" pitchFamily="18" charset="-127"/>
              </a:rPr>
              <a:t>삼하건설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㈜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영화건축사무소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명현종합건설㈜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 err="1">
                <a:solidFill>
                  <a:srgbClr val="000000"/>
                </a:solidFill>
                <a:ea typeface="조선일보명조" panose="02030304000000000000" pitchFamily="18" charset="-127"/>
              </a:rPr>
              <a:t>사람앤건설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㈜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㈜</a:t>
            </a:r>
            <a:r>
              <a:rPr lang="ko-KR" altLang="en-US" sz="800" kern="100" dirty="0" err="1">
                <a:solidFill>
                  <a:srgbClr val="000000"/>
                </a:solidFill>
                <a:ea typeface="조선일보명조" panose="02030304000000000000" pitchFamily="18" charset="-127"/>
              </a:rPr>
              <a:t>홈퍼니싱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㈜신라건설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㈜삼진개발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세운건설㈜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㈜</a:t>
            </a:r>
            <a:r>
              <a:rPr lang="ko-KR" altLang="en-US" sz="800" kern="100" dirty="0" err="1">
                <a:solidFill>
                  <a:srgbClr val="000000"/>
                </a:solidFill>
                <a:ea typeface="조선일보명조" panose="02030304000000000000" pitchFamily="18" charset="-127"/>
              </a:rPr>
              <a:t>금강폴리텍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㈜</a:t>
            </a:r>
            <a:r>
              <a:rPr lang="ko-KR" altLang="en-US" sz="800" kern="100" dirty="0" err="1">
                <a:solidFill>
                  <a:srgbClr val="000000"/>
                </a:solidFill>
                <a:ea typeface="조선일보명조" panose="02030304000000000000" pitchFamily="18" charset="-127"/>
              </a:rPr>
              <a:t>제이비시스템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성화전설㈜</a:t>
            </a:r>
            <a:r>
              <a:rPr lang="en-US" altLang="ko-KR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800" kern="100" dirty="0">
                <a:solidFill>
                  <a:srgbClr val="000000"/>
                </a:solidFill>
                <a:ea typeface="조선일보명조" panose="02030304000000000000" pitchFamily="18" charset="-127"/>
              </a:rPr>
              <a:t>㈜아트건설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外 </a:t>
            </a:r>
            <a:r>
              <a:rPr lang="en-US" altLang="ko-KR" sz="800" kern="100" spc="0" dirty="0">
                <a:solidFill>
                  <a:srgbClr val="000000"/>
                </a:solidFill>
                <a:effectLst/>
                <a:latin typeface="조선일보명조" panose="02030304000000000000" pitchFamily="18" charset="-127"/>
              </a:rPr>
              <a:t>2, 000</a:t>
            </a:r>
            <a:r>
              <a:rPr lang="ko-KR" altLang="en-US" sz="800" kern="100" spc="0" dirty="0">
                <a:solidFill>
                  <a:srgbClr val="000000"/>
                </a:solidFill>
                <a:effectLst/>
                <a:ea typeface="조선일보명조" panose="02030304000000000000" pitchFamily="18" charset="-127"/>
              </a:rPr>
              <a:t>여 업체</a:t>
            </a:r>
            <a:endParaRPr lang="ko-KR" altLang="en-US" sz="800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64425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5511873-93F7-45E9-804A-E0C3E8246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7300" y="-1606871"/>
            <a:ext cx="9677400" cy="10071743"/>
          </a:xfrm>
          <a:prstGeom prst="diamond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5D3A10F6-2494-4E77-93E6-A565F07F77B3}"/>
              </a:ext>
            </a:extLst>
          </p:cNvPr>
          <p:cNvSpPr/>
          <p:nvPr/>
        </p:nvSpPr>
        <p:spPr>
          <a:xfrm>
            <a:off x="-24685" y="0"/>
            <a:ext cx="9168685" cy="6858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ECCE702-74C2-4DF2-9068-2A9C89266FC5}"/>
              </a:ext>
            </a:extLst>
          </p:cNvPr>
          <p:cNvSpPr/>
          <p:nvPr/>
        </p:nvSpPr>
        <p:spPr>
          <a:xfrm rot="16200000">
            <a:off x="-7921756" y="3581989"/>
            <a:ext cx="11503742" cy="4339770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FAB10EA-6258-4BBF-91F2-D7325A0BDF15}"/>
              </a:ext>
            </a:extLst>
          </p:cNvPr>
          <p:cNvSpPr/>
          <p:nvPr/>
        </p:nvSpPr>
        <p:spPr>
          <a:xfrm>
            <a:off x="-482505" y="-3328733"/>
            <a:ext cx="13055503" cy="3328734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C9E593A7-0072-4105-8BCA-54670A42D316}"/>
              </a:ext>
            </a:extLst>
          </p:cNvPr>
          <p:cNvSpPr/>
          <p:nvPr/>
        </p:nvSpPr>
        <p:spPr>
          <a:xfrm rot="5400000">
            <a:off x="5106627" y="2914225"/>
            <a:ext cx="11503742" cy="3428998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48626975-C0C3-43E1-81FF-5723FD5B24B2}"/>
              </a:ext>
            </a:extLst>
          </p:cNvPr>
          <p:cNvSpPr/>
          <p:nvPr/>
        </p:nvSpPr>
        <p:spPr>
          <a:xfrm rot="10800000">
            <a:off x="-2449" y="6857999"/>
            <a:ext cx="11503742" cy="2991375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2937CE-3A4F-45D7-B209-2E43B4FB3215}"/>
              </a:ext>
            </a:extLst>
          </p:cNvPr>
          <p:cNvSpPr txBox="1"/>
          <p:nvPr/>
        </p:nvSpPr>
        <p:spPr>
          <a:xfrm>
            <a:off x="117585" y="1724709"/>
            <a:ext cx="4580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C00000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모바일 연동 기능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95014E-1B0C-41F8-87F6-B496CD66DD41}"/>
              </a:ext>
            </a:extLst>
          </p:cNvPr>
          <p:cNvSpPr txBox="1"/>
          <p:nvPr/>
        </p:nvSpPr>
        <p:spPr>
          <a:xfrm>
            <a:off x="117585" y="2223047"/>
            <a:ext cx="5922656" cy="660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·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현장 및 다양한 고객층의 요구 사항을 반영하여 모바일 호환성 증대</a:t>
            </a:r>
            <a:endParaRPr lang="en-US" altLang="ko-KR" sz="1300" dirty="0"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·URL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및 </a:t>
            </a: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QR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코드로 내 손안에 내역서로 원활한 소통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427A916-868C-4E35-AE7F-8B9D2AACCAAD}"/>
              </a:ext>
            </a:extLst>
          </p:cNvPr>
          <p:cNvSpPr txBox="1"/>
          <p:nvPr/>
        </p:nvSpPr>
        <p:spPr>
          <a:xfrm>
            <a:off x="120351" y="4237522"/>
            <a:ext cx="5488671" cy="952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·DB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 엔진 자체의 고질적인 문제 해결을 위해 업계 유일 차세대 </a:t>
            </a: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DB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도입</a:t>
            </a:r>
            <a:endParaRPr lang="en-US" altLang="ko-KR" sz="1300" dirty="0"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·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기존 데이터가 손상되는 근본적인 원인 해결 및 업무 안정화</a:t>
            </a:r>
            <a:endParaRPr lang="en-US" altLang="ko-KR" sz="1300" dirty="0"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·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서버 기능으로 업무 공유 협업 체계 확대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4E337BA-BEF4-4088-83B4-57301A667D98}"/>
              </a:ext>
            </a:extLst>
          </p:cNvPr>
          <p:cNvSpPr txBox="1"/>
          <p:nvPr/>
        </p:nvSpPr>
        <p:spPr>
          <a:xfrm>
            <a:off x="112013" y="3775073"/>
            <a:ext cx="3834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C00000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업그레이드된 데이터 베이스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2A94A8A-7937-435C-AFE3-6EE81F407632}"/>
              </a:ext>
            </a:extLst>
          </p:cNvPr>
          <p:cNvSpPr txBox="1"/>
          <p:nvPr/>
        </p:nvSpPr>
        <p:spPr>
          <a:xfrm>
            <a:off x="4310488" y="6974479"/>
            <a:ext cx="11563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>
                <a:solidFill>
                  <a:schemeClr val="bg1"/>
                </a:solidFill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물량산출 도구</a:t>
            </a: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0D1F8D89-DD2B-4322-88DE-F618E656A009}"/>
              </a:ext>
            </a:extLst>
          </p:cNvPr>
          <p:cNvSpPr/>
          <p:nvPr/>
        </p:nvSpPr>
        <p:spPr>
          <a:xfrm>
            <a:off x="6065873" y="995765"/>
            <a:ext cx="1113729" cy="1113729"/>
          </a:xfrm>
          <a:prstGeom prst="rect">
            <a:avLst/>
          </a:prstGeom>
          <a:solidFill>
            <a:schemeClr val="bg1"/>
          </a:solidFill>
          <a:ln w="6548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 dirty="0"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A95DA235-E12D-467B-98DC-AAA6BA8EB0E5}"/>
              </a:ext>
            </a:extLst>
          </p:cNvPr>
          <p:cNvSpPr/>
          <p:nvPr/>
        </p:nvSpPr>
        <p:spPr>
          <a:xfrm>
            <a:off x="7263568" y="995764"/>
            <a:ext cx="1113729" cy="1113729"/>
          </a:xfrm>
          <a:prstGeom prst="rect">
            <a:avLst/>
          </a:prstGeom>
          <a:solidFill>
            <a:schemeClr val="bg1">
              <a:lumMod val="7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 dirty="0"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413CF819-4519-455C-94A1-A571CFC69E36}"/>
              </a:ext>
            </a:extLst>
          </p:cNvPr>
          <p:cNvSpPr/>
          <p:nvPr/>
        </p:nvSpPr>
        <p:spPr>
          <a:xfrm>
            <a:off x="6065873" y="2192851"/>
            <a:ext cx="1113729" cy="1113729"/>
          </a:xfrm>
          <a:prstGeom prst="rect">
            <a:avLst/>
          </a:prstGeom>
          <a:solidFill>
            <a:srgbClr val="00729A">
              <a:alpha val="50000"/>
            </a:srgb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 dirty="0"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F3792AEB-0825-4C08-8C89-7F0EC278CB7E}"/>
              </a:ext>
            </a:extLst>
          </p:cNvPr>
          <p:cNvSpPr/>
          <p:nvPr/>
        </p:nvSpPr>
        <p:spPr>
          <a:xfrm>
            <a:off x="7263569" y="2192850"/>
            <a:ext cx="1113729" cy="1113729"/>
          </a:xfrm>
          <a:prstGeom prst="rect">
            <a:avLst/>
          </a:prstGeom>
          <a:solidFill>
            <a:schemeClr val="bg1"/>
          </a:solidFill>
          <a:ln w="6548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6C4821A-B146-45ED-8458-37A1DF612390}"/>
              </a:ext>
            </a:extLst>
          </p:cNvPr>
          <p:cNvSpPr txBox="1"/>
          <p:nvPr/>
        </p:nvSpPr>
        <p:spPr>
          <a:xfrm>
            <a:off x="5909124" y="3391195"/>
            <a:ext cx="26377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모바일로 확대된 업무영역 커버리지</a:t>
            </a:r>
          </a:p>
        </p:txBody>
      </p:sp>
      <p:pic>
        <p:nvPicPr>
          <p:cNvPr id="52" name="그림 51">
            <a:extLst>
              <a:ext uri="{FF2B5EF4-FFF2-40B4-BE49-F238E27FC236}">
                <a16:creationId xmlns:a16="http://schemas.microsoft.com/office/drawing/2014/main" id="{CB497C84-0B9E-4555-B9B5-B054CB4CCB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0" t="15457" r="33804" b="23630"/>
          <a:stretch/>
        </p:blipFill>
        <p:spPr>
          <a:xfrm rot="1502337">
            <a:off x="6373511" y="1096671"/>
            <a:ext cx="530033" cy="950517"/>
          </a:xfrm>
          <a:prstGeom prst="rect">
            <a:avLst/>
          </a:prstGeom>
        </p:spPr>
      </p:pic>
      <p:pic>
        <p:nvPicPr>
          <p:cNvPr id="54" name="그림 53">
            <a:extLst>
              <a:ext uri="{FF2B5EF4-FFF2-40B4-BE49-F238E27FC236}">
                <a16:creationId xmlns:a16="http://schemas.microsoft.com/office/drawing/2014/main" id="{610E93D5-2EA7-41DB-AA07-0C21C49B41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5" t="18755" r="17691" b="14616"/>
          <a:stretch/>
        </p:blipFill>
        <p:spPr>
          <a:xfrm>
            <a:off x="7353419" y="2291195"/>
            <a:ext cx="925657" cy="937980"/>
          </a:xfrm>
          <a:prstGeom prst="rect">
            <a:avLst/>
          </a:prstGeom>
        </p:spPr>
      </p:pic>
      <p:pic>
        <p:nvPicPr>
          <p:cNvPr id="55" name="그림 54">
            <a:extLst>
              <a:ext uri="{FF2B5EF4-FFF2-40B4-BE49-F238E27FC236}">
                <a16:creationId xmlns:a16="http://schemas.microsoft.com/office/drawing/2014/main" id="{5C05434B-CD7D-4624-96A8-4627526825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841" y="1153427"/>
            <a:ext cx="875635" cy="875635"/>
          </a:xfrm>
          <a:prstGeom prst="rect">
            <a:avLst/>
          </a:prstGeom>
        </p:spPr>
      </p:pic>
      <p:pic>
        <p:nvPicPr>
          <p:cNvPr id="56" name="그래픽 55" descr="목록">
            <a:extLst>
              <a:ext uri="{FF2B5EF4-FFF2-40B4-BE49-F238E27FC236}">
                <a16:creationId xmlns:a16="http://schemas.microsoft.com/office/drawing/2014/main" id="{F1A137F6-8149-4B01-8907-639469F08F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30434" y="2228257"/>
            <a:ext cx="1016186" cy="1016186"/>
          </a:xfrm>
          <a:prstGeom prst="rect">
            <a:avLst/>
          </a:prstGeom>
        </p:spPr>
      </p:pic>
      <p:pic>
        <p:nvPicPr>
          <p:cNvPr id="75" name="그래픽 74" descr="서버">
            <a:extLst>
              <a:ext uri="{FF2B5EF4-FFF2-40B4-BE49-F238E27FC236}">
                <a16:creationId xmlns:a16="http://schemas.microsoft.com/office/drawing/2014/main" id="{25DDF7F9-D143-4323-BD4E-E0DBA29E43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95069" y="4680435"/>
            <a:ext cx="1106424" cy="1106424"/>
          </a:xfrm>
          <a:prstGeom prst="rect">
            <a:avLst/>
          </a:prstGeom>
        </p:spPr>
      </p:pic>
      <p:pic>
        <p:nvPicPr>
          <p:cNvPr id="84" name="그래픽 83" descr="조금 굽은 화살표">
            <a:extLst>
              <a:ext uri="{FF2B5EF4-FFF2-40B4-BE49-F238E27FC236}">
                <a16:creationId xmlns:a16="http://schemas.microsoft.com/office/drawing/2014/main" id="{2BD7CCC5-27C6-4947-B715-BDB362052D6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7443001">
            <a:off x="7663102" y="5329660"/>
            <a:ext cx="914400" cy="914400"/>
          </a:xfrm>
          <a:prstGeom prst="rect">
            <a:avLst/>
          </a:prstGeom>
        </p:spPr>
      </p:pic>
      <p:pic>
        <p:nvPicPr>
          <p:cNvPr id="85" name="그래픽 84" descr="조금 굽은 화살표">
            <a:extLst>
              <a:ext uri="{FF2B5EF4-FFF2-40B4-BE49-F238E27FC236}">
                <a16:creationId xmlns:a16="http://schemas.microsoft.com/office/drawing/2014/main" id="{AAE6A24A-F6DF-496E-8CFE-ADCF2623DC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0261477" flipH="1" flipV="1">
            <a:off x="6637339" y="3836320"/>
            <a:ext cx="914400" cy="914400"/>
          </a:xfrm>
          <a:prstGeom prst="rect">
            <a:avLst/>
          </a:prstGeom>
        </p:spPr>
      </p:pic>
      <p:pic>
        <p:nvPicPr>
          <p:cNvPr id="86" name="그래픽 85" descr="조금 굽은 화살표">
            <a:extLst>
              <a:ext uri="{FF2B5EF4-FFF2-40B4-BE49-F238E27FC236}">
                <a16:creationId xmlns:a16="http://schemas.microsoft.com/office/drawing/2014/main" id="{160A0916-D308-4CBB-BAC1-EF6D42239F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3822427" flipH="1" flipV="1">
            <a:off x="5774760" y="5498594"/>
            <a:ext cx="914400" cy="914400"/>
          </a:xfrm>
          <a:prstGeom prst="rect">
            <a:avLst/>
          </a:prstGeom>
        </p:spPr>
      </p:pic>
      <p:pic>
        <p:nvPicPr>
          <p:cNvPr id="4" name="그래픽 3" descr="비즈니스 성장">
            <a:extLst>
              <a:ext uri="{FF2B5EF4-FFF2-40B4-BE49-F238E27FC236}">
                <a16:creationId xmlns:a16="http://schemas.microsoft.com/office/drawing/2014/main" id="{26E10EF9-84DA-46B3-9F89-AB49436EFC9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700816" y="4559977"/>
            <a:ext cx="914400" cy="914400"/>
          </a:xfrm>
          <a:prstGeom prst="rect">
            <a:avLst/>
          </a:prstGeom>
        </p:spPr>
      </p:pic>
      <p:pic>
        <p:nvPicPr>
          <p:cNvPr id="16" name="그래픽 15" descr="손 열기">
            <a:extLst>
              <a:ext uri="{FF2B5EF4-FFF2-40B4-BE49-F238E27FC236}">
                <a16:creationId xmlns:a16="http://schemas.microsoft.com/office/drawing/2014/main" id="{763A3418-BBB5-4356-B646-13CF7C99940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791123" y="4423211"/>
            <a:ext cx="755703" cy="755703"/>
          </a:xfrm>
          <a:prstGeom prst="rect">
            <a:avLst/>
          </a:prstGeom>
        </p:spPr>
      </p:pic>
      <p:pic>
        <p:nvPicPr>
          <p:cNvPr id="18" name="그래픽 17" descr="전구 및 기어">
            <a:extLst>
              <a:ext uri="{FF2B5EF4-FFF2-40B4-BE49-F238E27FC236}">
                <a16:creationId xmlns:a16="http://schemas.microsoft.com/office/drawing/2014/main" id="{B130EC07-1433-4DE1-A438-6B3ECC761E8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797099" y="5786084"/>
            <a:ext cx="755703" cy="755703"/>
          </a:xfrm>
          <a:prstGeom prst="rect">
            <a:avLst/>
          </a:prstGeom>
        </p:spPr>
      </p:pic>
      <p:pic>
        <p:nvPicPr>
          <p:cNvPr id="20" name="그래픽 19" descr="화초">
            <a:extLst>
              <a:ext uri="{FF2B5EF4-FFF2-40B4-BE49-F238E27FC236}">
                <a16:creationId xmlns:a16="http://schemas.microsoft.com/office/drawing/2014/main" id="{970DB3C4-2D89-477D-B26A-289705B82EE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965444" y="4315077"/>
            <a:ext cx="516156" cy="51615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F0B1619-169C-402F-A850-DB9E6ACF822B}"/>
              </a:ext>
            </a:extLst>
          </p:cNvPr>
          <p:cNvSpPr txBox="1"/>
          <p:nvPr/>
        </p:nvSpPr>
        <p:spPr>
          <a:xfrm>
            <a:off x="-24685" y="391512"/>
            <a:ext cx="4072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 </a:t>
            </a:r>
            <a:r>
              <a:rPr lang="en-US" altLang="ko-K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COST</a:t>
            </a:r>
            <a:endParaRPr lang="ko-KR" alt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CA5141-243F-4451-A798-2807C7C3D386}"/>
              </a:ext>
            </a:extLst>
          </p:cNvPr>
          <p:cNvSpPr txBox="1"/>
          <p:nvPr/>
        </p:nvSpPr>
        <p:spPr>
          <a:xfrm>
            <a:off x="209377" y="125851"/>
            <a:ext cx="3275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통합내역프로그램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69238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5511873-93F7-45E9-804A-E0C3E8246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7300" y="-1606871"/>
            <a:ext cx="9677400" cy="10071743"/>
          </a:xfrm>
          <a:prstGeom prst="diamond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5D3A10F6-2494-4E77-93E6-A565F07F77B3}"/>
              </a:ext>
            </a:extLst>
          </p:cNvPr>
          <p:cNvSpPr/>
          <p:nvPr/>
        </p:nvSpPr>
        <p:spPr>
          <a:xfrm>
            <a:off x="-24685" y="0"/>
            <a:ext cx="9168685" cy="6858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ECCE702-74C2-4DF2-9068-2A9C89266FC5}"/>
              </a:ext>
            </a:extLst>
          </p:cNvPr>
          <p:cNvSpPr/>
          <p:nvPr/>
        </p:nvSpPr>
        <p:spPr>
          <a:xfrm rot="16200000">
            <a:off x="-7921756" y="3581989"/>
            <a:ext cx="11503742" cy="4339770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FAB10EA-6258-4BBF-91F2-D7325A0BDF15}"/>
              </a:ext>
            </a:extLst>
          </p:cNvPr>
          <p:cNvSpPr/>
          <p:nvPr/>
        </p:nvSpPr>
        <p:spPr>
          <a:xfrm>
            <a:off x="-482505" y="-3328733"/>
            <a:ext cx="13055503" cy="3328734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C9E593A7-0072-4105-8BCA-54670A42D316}"/>
              </a:ext>
            </a:extLst>
          </p:cNvPr>
          <p:cNvSpPr/>
          <p:nvPr/>
        </p:nvSpPr>
        <p:spPr>
          <a:xfrm rot="5400000">
            <a:off x="5106627" y="2914225"/>
            <a:ext cx="11503742" cy="3428998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48626975-C0C3-43E1-81FF-5723FD5B24B2}"/>
              </a:ext>
            </a:extLst>
          </p:cNvPr>
          <p:cNvSpPr/>
          <p:nvPr/>
        </p:nvSpPr>
        <p:spPr>
          <a:xfrm rot="10800000">
            <a:off x="-2449" y="6857998"/>
            <a:ext cx="11503742" cy="1724709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2937CE-3A4F-45D7-B209-2E43B4FB3215}"/>
              </a:ext>
            </a:extLst>
          </p:cNvPr>
          <p:cNvSpPr txBox="1"/>
          <p:nvPr/>
        </p:nvSpPr>
        <p:spPr>
          <a:xfrm>
            <a:off x="117585" y="1724709"/>
            <a:ext cx="4580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C00000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25</a:t>
            </a:r>
            <a:r>
              <a:rPr lang="ko-KR" altLang="en-US" sz="2000" b="1" dirty="0">
                <a:solidFill>
                  <a:srgbClr val="C00000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만 건설 데이터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95014E-1B0C-41F8-87F6-B496CD66DD41}"/>
              </a:ext>
            </a:extLst>
          </p:cNvPr>
          <p:cNvSpPr txBox="1"/>
          <p:nvPr/>
        </p:nvSpPr>
        <p:spPr>
          <a:xfrm>
            <a:off x="117585" y="2223047"/>
            <a:ext cx="5922656" cy="660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·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정기적인 업데이트로 최신 단가 적용 및 대외적 신뢰 확보</a:t>
            </a:r>
            <a:endParaRPr lang="en-US" altLang="ko-KR" sz="1300" dirty="0"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·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품목 입력만으로 </a:t>
            </a:r>
            <a:r>
              <a:rPr lang="ko-KR" altLang="en-US" sz="1300" dirty="0" err="1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품셈과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 </a:t>
            </a:r>
            <a:r>
              <a:rPr lang="ko-KR" altLang="en-US" sz="1300" dirty="0" err="1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공량이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 반영되어 산출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427A916-868C-4E35-AE7F-8B9D2AACCAAD}"/>
              </a:ext>
            </a:extLst>
          </p:cNvPr>
          <p:cNvSpPr txBox="1"/>
          <p:nvPr/>
        </p:nvSpPr>
        <p:spPr>
          <a:xfrm>
            <a:off x="120351" y="4237522"/>
            <a:ext cx="5488671" cy="660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·Sketch-Up/ Excel/ 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아성 산출 프로그램 연동으로 신속한 작업</a:t>
            </a:r>
            <a:endParaRPr lang="en-US" altLang="ko-KR" sz="1300" dirty="0"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·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관급용 파일</a:t>
            </a: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(Xml)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 변환 및 내장된 각종 양식으로 문서 작업 최소화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4E337BA-BEF4-4088-83B4-57301A667D98}"/>
              </a:ext>
            </a:extLst>
          </p:cNvPr>
          <p:cNvSpPr txBox="1"/>
          <p:nvPr/>
        </p:nvSpPr>
        <p:spPr>
          <a:xfrm>
            <a:off x="112013" y="3775073"/>
            <a:ext cx="2840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C00000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사용자 편의성 증대</a:t>
            </a:r>
          </a:p>
        </p:txBody>
      </p:sp>
      <p:sp>
        <p:nvSpPr>
          <p:cNvPr id="41" name="육각형 40">
            <a:extLst>
              <a:ext uri="{FF2B5EF4-FFF2-40B4-BE49-F238E27FC236}">
                <a16:creationId xmlns:a16="http://schemas.microsoft.com/office/drawing/2014/main" id="{9C700FF9-DDA4-472D-8DDD-640171A7722D}"/>
              </a:ext>
            </a:extLst>
          </p:cNvPr>
          <p:cNvSpPr/>
          <p:nvPr/>
        </p:nvSpPr>
        <p:spPr>
          <a:xfrm rot="18676598">
            <a:off x="6112788" y="4447201"/>
            <a:ext cx="908589" cy="783266"/>
          </a:xfrm>
          <a:prstGeom prst="hexagon">
            <a:avLst/>
          </a:prstGeom>
          <a:solidFill>
            <a:schemeClr val="bg1">
              <a:lumMod val="75000"/>
              <a:alpha val="50000"/>
            </a:schemeClr>
          </a:solidFill>
          <a:ln w="317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  <p:sp>
        <p:nvSpPr>
          <p:cNvPr id="42" name="육각형 41">
            <a:extLst>
              <a:ext uri="{FF2B5EF4-FFF2-40B4-BE49-F238E27FC236}">
                <a16:creationId xmlns:a16="http://schemas.microsoft.com/office/drawing/2014/main" id="{FAB23092-063E-4F46-A06F-545CACD38564}"/>
              </a:ext>
            </a:extLst>
          </p:cNvPr>
          <p:cNvSpPr/>
          <p:nvPr/>
        </p:nvSpPr>
        <p:spPr>
          <a:xfrm>
            <a:off x="5745044" y="974198"/>
            <a:ext cx="2927413" cy="2523633"/>
          </a:xfrm>
          <a:prstGeom prst="hexagon">
            <a:avLst/>
          </a:prstGeom>
          <a:solidFill>
            <a:srgbClr val="4D8EA4">
              <a:alpha val="50000"/>
            </a:srgbClr>
          </a:solidFill>
          <a:ln w="317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 dirty="0"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  <p:pic>
        <p:nvPicPr>
          <p:cNvPr id="43" name="그래픽 42" descr="동전">
            <a:extLst>
              <a:ext uri="{FF2B5EF4-FFF2-40B4-BE49-F238E27FC236}">
                <a16:creationId xmlns:a16="http://schemas.microsoft.com/office/drawing/2014/main" id="{85E9A3D5-8A59-4260-A6E5-FED913BDBC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12875" y="2305562"/>
            <a:ext cx="687003" cy="687003"/>
          </a:xfrm>
          <a:prstGeom prst="rect">
            <a:avLst/>
          </a:prstGeom>
        </p:spPr>
      </p:pic>
      <p:pic>
        <p:nvPicPr>
          <p:cNvPr id="61" name="그래픽 60" descr="포크레인">
            <a:extLst>
              <a:ext uri="{FF2B5EF4-FFF2-40B4-BE49-F238E27FC236}">
                <a16:creationId xmlns:a16="http://schemas.microsoft.com/office/drawing/2014/main" id="{BF508207-F834-4E17-B5A1-47D0062B3B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08272" y="1342854"/>
            <a:ext cx="831274" cy="831274"/>
          </a:xfrm>
          <a:prstGeom prst="rect">
            <a:avLst/>
          </a:prstGeom>
        </p:spPr>
      </p:pic>
      <p:pic>
        <p:nvPicPr>
          <p:cNvPr id="62" name="그래픽 61" descr="상자">
            <a:extLst>
              <a:ext uri="{FF2B5EF4-FFF2-40B4-BE49-F238E27FC236}">
                <a16:creationId xmlns:a16="http://schemas.microsoft.com/office/drawing/2014/main" id="{EB7E79E8-2760-481C-A4CD-AB419AC40D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92900" y="1455548"/>
            <a:ext cx="687003" cy="687003"/>
          </a:xfrm>
          <a:prstGeom prst="rect">
            <a:avLst/>
          </a:prstGeom>
        </p:spPr>
      </p:pic>
      <p:pic>
        <p:nvPicPr>
          <p:cNvPr id="63" name="그래픽 62" descr="건설 근로자">
            <a:extLst>
              <a:ext uri="{FF2B5EF4-FFF2-40B4-BE49-F238E27FC236}">
                <a16:creationId xmlns:a16="http://schemas.microsoft.com/office/drawing/2014/main" id="{EBED2EC1-1CDE-433F-BF6B-D7A9425EC0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830899" y="2629903"/>
            <a:ext cx="755703" cy="755703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0E8A9512-CB2A-4694-8C23-E048EB206CF0}"/>
              </a:ext>
            </a:extLst>
          </p:cNvPr>
          <p:cNvSpPr txBox="1"/>
          <p:nvPr/>
        </p:nvSpPr>
        <p:spPr>
          <a:xfrm>
            <a:off x="5381662" y="1324696"/>
            <a:ext cx="9146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자재단가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DA17EF0-CFD9-4463-AB71-2326D858D901}"/>
              </a:ext>
            </a:extLst>
          </p:cNvPr>
          <p:cNvSpPr txBox="1"/>
          <p:nvPr/>
        </p:nvSpPr>
        <p:spPr>
          <a:xfrm>
            <a:off x="6829375" y="3536942"/>
            <a:ext cx="789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일위대가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33EE678-07D5-47BC-B1DA-4F3C1ECAB4AF}"/>
              </a:ext>
            </a:extLst>
          </p:cNvPr>
          <p:cNvSpPr txBox="1"/>
          <p:nvPr/>
        </p:nvSpPr>
        <p:spPr>
          <a:xfrm>
            <a:off x="8294420" y="1324696"/>
            <a:ext cx="9146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중기경비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A67571F-BB63-4C29-BC1F-CE9B2A70A4BD}"/>
              </a:ext>
            </a:extLst>
          </p:cNvPr>
          <p:cNvSpPr txBox="1"/>
          <p:nvPr/>
        </p:nvSpPr>
        <p:spPr>
          <a:xfrm>
            <a:off x="8315244" y="2787778"/>
            <a:ext cx="9146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단가산출</a:t>
            </a:r>
          </a:p>
        </p:txBody>
      </p:sp>
      <p:pic>
        <p:nvPicPr>
          <p:cNvPr id="68" name="그래픽 67" descr="선반 위의 책">
            <a:extLst>
              <a:ext uri="{FF2B5EF4-FFF2-40B4-BE49-F238E27FC236}">
                <a16:creationId xmlns:a16="http://schemas.microsoft.com/office/drawing/2014/main" id="{C5126746-3F5D-42DD-87AB-B45CBBAB0C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085792" y="2258451"/>
            <a:ext cx="687601" cy="687601"/>
          </a:xfrm>
          <a:prstGeom prst="rect">
            <a:avLst/>
          </a:prstGeom>
        </p:spPr>
      </p:pic>
      <p:pic>
        <p:nvPicPr>
          <p:cNvPr id="69" name="그래픽 68" descr="자">
            <a:extLst>
              <a:ext uri="{FF2B5EF4-FFF2-40B4-BE49-F238E27FC236}">
                <a16:creationId xmlns:a16="http://schemas.microsoft.com/office/drawing/2014/main" id="{24D547D1-8238-44DC-87AC-DE6377EA6A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928390" y="1139667"/>
            <a:ext cx="625092" cy="625092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6BD6835C-24C5-4BDD-B1A7-A1A320A479F2}"/>
              </a:ext>
            </a:extLst>
          </p:cNvPr>
          <p:cNvSpPr txBox="1"/>
          <p:nvPr/>
        </p:nvSpPr>
        <p:spPr>
          <a:xfrm>
            <a:off x="6734756" y="676348"/>
            <a:ext cx="9146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dirty="0" err="1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공량</a:t>
            </a:r>
            <a:endParaRPr lang="ko-KR" altLang="en-US" sz="900" dirty="0"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F8FDAFA-FF14-48EC-A7DA-ED3CF13DE928}"/>
              </a:ext>
            </a:extLst>
          </p:cNvPr>
          <p:cNvSpPr txBox="1"/>
          <p:nvPr/>
        </p:nvSpPr>
        <p:spPr>
          <a:xfrm>
            <a:off x="5388000" y="2777568"/>
            <a:ext cx="9146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dirty="0" err="1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품셈</a:t>
            </a:r>
            <a:endParaRPr lang="ko-KR" altLang="en-US" sz="900" dirty="0"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</p:txBody>
      </p:sp>
      <p:cxnSp>
        <p:nvCxnSpPr>
          <p:cNvPr id="72" name="직선 연결선 71">
            <a:extLst>
              <a:ext uri="{FF2B5EF4-FFF2-40B4-BE49-F238E27FC236}">
                <a16:creationId xmlns:a16="http://schemas.microsoft.com/office/drawing/2014/main" id="{4F997AE2-13C3-461E-BB21-B20A273BED1B}"/>
              </a:ext>
            </a:extLst>
          </p:cNvPr>
          <p:cNvCxnSpPr>
            <a:cxnSpLocks/>
            <a:stCxn id="42" idx="5"/>
            <a:endCxn id="42" idx="2"/>
          </p:cNvCxnSpPr>
          <p:nvPr/>
        </p:nvCxnSpPr>
        <p:spPr>
          <a:xfrm flipH="1">
            <a:off x="6375953" y="974198"/>
            <a:ext cx="1665596" cy="2523633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직선 연결선 72">
            <a:extLst>
              <a:ext uri="{FF2B5EF4-FFF2-40B4-BE49-F238E27FC236}">
                <a16:creationId xmlns:a16="http://schemas.microsoft.com/office/drawing/2014/main" id="{AB91A9DD-A421-47DA-9A33-48045CF018A7}"/>
              </a:ext>
            </a:extLst>
          </p:cNvPr>
          <p:cNvCxnSpPr>
            <a:endCxn id="42" idx="0"/>
          </p:cNvCxnSpPr>
          <p:nvPr/>
        </p:nvCxnSpPr>
        <p:spPr>
          <a:xfrm>
            <a:off x="5745044" y="2225880"/>
            <a:ext cx="2927413" cy="10135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직선 연결선 73">
            <a:extLst>
              <a:ext uri="{FF2B5EF4-FFF2-40B4-BE49-F238E27FC236}">
                <a16:creationId xmlns:a16="http://schemas.microsoft.com/office/drawing/2014/main" id="{6A914CF2-8E2F-45DF-A27D-4762D40C5ED7}"/>
              </a:ext>
            </a:extLst>
          </p:cNvPr>
          <p:cNvCxnSpPr/>
          <p:nvPr/>
        </p:nvCxnSpPr>
        <p:spPr>
          <a:xfrm>
            <a:off x="6375953" y="974198"/>
            <a:ext cx="1665596" cy="2523633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육각형 75">
            <a:extLst>
              <a:ext uri="{FF2B5EF4-FFF2-40B4-BE49-F238E27FC236}">
                <a16:creationId xmlns:a16="http://schemas.microsoft.com/office/drawing/2014/main" id="{D6B6CBC2-F8E5-468D-B637-8DE04EB10787}"/>
              </a:ext>
            </a:extLst>
          </p:cNvPr>
          <p:cNvSpPr/>
          <p:nvPr/>
        </p:nvSpPr>
        <p:spPr>
          <a:xfrm rot="18676598">
            <a:off x="5277627" y="4748191"/>
            <a:ext cx="908589" cy="783266"/>
          </a:xfrm>
          <a:prstGeom prst="hexagon">
            <a:avLst/>
          </a:prstGeom>
          <a:solidFill>
            <a:srgbClr val="5C8796">
              <a:alpha val="75000"/>
            </a:srgbClr>
          </a:solidFill>
          <a:ln w="6548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 dirty="0"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  <p:sp>
        <p:nvSpPr>
          <p:cNvPr id="77" name="육각형 76">
            <a:extLst>
              <a:ext uri="{FF2B5EF4-FFF2-40B4-BE49-F238E27FC236}">
                <a16:creationId xmlns:a16="http://schemas.microsoft.com/office/drawing/2014/main" id="{96F64E58-F02F-40FF-8A97-E7F3C1D6226C}"/>
              </a:ext>
            </a:extLst>
          </p:cNvPr>
          <p:cNvSpPr/>
          <p:nvPr/>
        </p:nvSpPr>
        <p:spPr>
          <a:xfrm rot="18676598">
            <a:off x="5910020" y="5321224"/>
            <a:ext cx="908589" cy="783266"/>
          </a:xfrm>
          <a:prstGeom prst="hexagon">
            <a:avLst/>
          </a:prstGeom>
          <a:solidFill>
            <a:schemeClr val="bg1"/>
          </a:solidFill>
          <a:ln w="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D8C9B35-13C7-49A1-8622-E46012985102}"/>
              </a:ext>
            </a:extLst>
          </p:cNvPr>
          <p:cNvSpPr txBox="1"/>
          <p:nvPr/>
        </p:nvSpPr>
        <p:spPr>
          <a:xfrm>
            <a:off x="7265949" y="4364073"/>
            <a:ext cx="1492161" cy="19200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0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· </a:t>
            </a:r>
            <a:r>
              <a:rPr lang="ko-KR" altLang="en-US" sz="10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원가계산서</a:t>
            </a:r>
            <a:endParaRPr lang="en-US" altLang="ko-KR" sz="1000" dirty="0"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0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· </a:t>
            </a:r>
            <a:r>
              <a:rPr lang="ko-KR" altLang="en-US" sz="1000" dirty="0" err="1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갑지</a:t>
            </a:r>
            <a:endParaRPr lang="en-US" altLang="ko-KR" sz="1000" dirty="0"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0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· </a:t>
            </a:r>
            <a:r>
              <a:rPr lang="ko-KR" altLang="en-US" sz="10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공사집계</a:t>
            </a:r>
            <a:r>
              <a:rPr lang="en-US" altLang="ko-KR" sz="10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/</a:t>
            </a:r>
            <a:r>
              <a:rPr lang="ko-KR" altLang="en-US" sz="10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내역서</a:t>
            </a:r>
            <a:endParaRPr lang="en-US" altLang="ko-KR" sz="1000" dirty="0"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0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· </a:t>
            </a:r>
            <a:r>
              <a:rPr lang="ko-KR" altLang="en-US" sz="10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일위대가</a:t>
            </a:r>
            <a:r>
              <a:rPr lang="en-US" altLang="ko-KR" sz="10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/</a:t>
            </a:r>
            <a:r>
              <a:rPr lang="ko-KR" altLang="en-US" sz="10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내역서</a:t>
            </a:r>
            <a:endParaRPr lang="en-US" altLang="ko-KR" sz="1000" dirty="0"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0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· </a:t>
            </a:r>
            <a:r>
              <a:rPr lang="ko-KR" altLang="en-US" sz="10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중기경비산출</a:t>
            </a:r>
            <a:r>
              <a:rPr lang="en-US" altLang="ko-KR" sz="10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/</a:t>
            </a:r>
            <a:r>
              <a:rPr lang="ko-KR" altLang="en-US" sz="10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내역서</a:t>
            </a:r>
            <a:endParaRPr lang="en-US" altLang="ko-KR" sz="1000" dirty="0"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0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· </a:t>
            </a:r>
            <a:r>
              <a:rPr lang="ko-KR" altLang="en-US" sz="10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단가산출서</a:t>
            </a:r>
            <a:endParaRPr lang="en-US" altLang="ko-KR" sz="1000" dirty="0"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0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· </a:t>
            </a:r>
            <a:r>
              <a:rPr lang="ko-KR" altLang="en-US" sz="10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관급</a:t>
            </a:r>
            <a:r>
              <a:rPr lang="en-US" altLang="ko-KR" sz="10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, </a:t>
            </a:r>
            <a:r>
              <a:rPr lang="ko-KR" altLang="en-US" sz="10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지급자재 명세서</a:t>
            </a:r>
            <a:endParaRPr lang="en-US" altLang="ko-KR" sz="1000" dirty="0"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0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· </a:t>
            </a:r>
            <a:r>
              <a:rPr lang="ko-KR" altLang="en-US" sz="10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별도자재대 명세서</a:t>
            </a:r>
            <a:endParaRPr lang="en-US" altLang="ko-KR" sz="1000" dirty="0"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0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· </a:t>
            </a:r>
            <a:r>
              <a:rPr lang="ko-KR" altLang="en-US" sz="10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각종 건설 서식</a:t>
            </a:r>
            <a:endParaRPr lang="en-US" altLang="ko-KR" sz="1000" dirty="0"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0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· </a:t>
            </a:r>
            <a:r>
              <a:rPr lang="ko-KR" altLang="en-US" sz="10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낙찰내역서 작성</a:t>
            </a:r>
          </a:p>
        </p:txBody>
      </p:sp>
      <p:pic>
        <p:nvPicPr>
          <p:cNvPr id="79" name="그림 78">
            <a:extLst>
              <a:ext uri="{FF2B5EF4-FFF2-40B4-BE49-F238E27FC236}">
                <a16:creationId xmlns:a16="http://schemas.microsoft.com/office/drawing/2014/main" id="{BD25E017-E73B-4695-B732-F1BEBE65BE1D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6150" r="6781" b="9905"/>
          <a:stretch/>
        </p:blipFill>
        <p:spPr>
          <a:xfrm>
            <a:off x="6111992" y="5423707"/>
            <a:ext cx="288848" cy="272751"/>
          </a:xfrm>
          <a:prstGeom prst="rect">
            <a:avLst/>
          </a:prstGeom>
          <a:ln>
            <a:noFill/>
          </a:ln>
        </p:spPr>
      </p:pic>
      <p:pic>
        <p:nvPicPr>
          <p:cNvPr id="80" name="그림 79">
            <a:extLst>
              <a:ext uri="{FF2B5EF4-FFF2-40B4-BE49-F238E27FC236}">
                <a16:creationId xmlns:a16="http://schemas.microsoft.com/office/drawing/2014/main" id="{E2E0F24B-271A-4186-89F9-F2B5DF3D20D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846" y="5742712"/>
            <a:ext cx="251324" cy="308272"/>
          </a:xfrm>
          <a:prstGeom prst="rect">
            <a:avLst/>
          </a:prstGeom>
        </p:spPr>
      </p:pic>
      <p:pic>
        <p:nvPicPr>
          <p:cNvPr id="81" name="그림 80">
            <a:extLst>
              <a:ext uri="{FF2B5EF4-FFF2-40B4-BE49-F238E27FC236}">
                <a16:creationId xmlns:a16="http://schemas.microsoft.com/office/drawing/2014/main" id="{D3B396C5-A4A5-4D4D-A59E-65A7C26D1BE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122" y="5480619"/>
            <a:ext cx="277055" cy="277055"/>
          </a:xfrm>
          <a:prstGeom prst="rect">
            <a:avLst/>
          </a:prstGeom>
        </p:spPr>
      </p:pic>
      <p:pic>
        <p:nvPicPr>
          <p:cNvPr id="82" name="그래픽 81" descr="브라우저 창">
            <a:extLst>
              <a:ext uri="{FF2B5EF4-FFF2-40B4-BE49-F238E27FC236}">
                <a16:creationId xmlns:a16="http://schemas.microsoft.com/office/drawing/2014/main" id="{6FDFFF53-530E-4A4A-9EC7-F29F6F670D8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454784" y="4874702"/>
            <a:ext cx="575654" cy="575654"/>
          </a:xfrm>
          <a:prstGeom prst="rect">
            <a:avLst/>
          </a:prstGeom>
        </p:spPr>
      </p:pic>
      <p:pic>
        <p:nvPicPr>
          <p:cNvPr id="83" name="그림 82">
            <a:extLst>
              <a:ext uri="{FF2B5EF4-FFF2-40B4-BE49-F238E27FC236}">
                <a16:creationId xmlns:a16="http://schemas.microsoft.com/office/drawing/2014/main" id="{A3B88E13-EBD9-4E86-BCB5-8E678D2F6CA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749" y="4889074"/>
            <a:ext cx="190465" cy="180519"/>
          </a:xfrm>
          <a:prstGeom prst="rect">
            <a:avLst/>
          </a:prstGeom>
          <a:ln>
            <a:noFill/>
          </a:ln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E2A94A8A-7937-435C-AFE3-6EE81F407632}"/>
              </a:ext>
            </a:extLst>
          </p:cNvPr>
          <p:cNvSpPr txBox="1"/>
          <p:nvPr/>
        </p:nvSpPr>
        <p:spPr>
          <a:xfrm>
            <a:off x="4310488" y="6974479"/>
            <a:ext cx="11563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>
                <a:solidFill>
                  <a:schemeClr val="bg1"/>
                </a:solidFill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물량산출 도구</a:t>
            </a:r>
          </a:p>
        </p:txBody>
      </p:sp>
      <p:pic>
        <p:nvPicPr>
          <p:cNvPr id="53" name="그래픽 52" descr="동전">
            <a:extLst>
              <a:ext uri="{FF2B5EF4-FFF2-40B4-BE49-F238E27FC236}">
                <a16:creationId xmlns:a16="http://schemas.microsoft.com/office/drawing/2014/main" id="{EB5AD9BF-4DC7-43F5-B845-3ECFC66E07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301857" y="4563847"/>
            <a:ext cx="566550" cy="56655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7EEC2919-4ABE-4091-A653-D60ADA51B4F8}"/>
              </a:ext>
            </a:extLst>
          </p:cNvPr>
          <p:cNvSpPr txBox="1"/>
          <p:nvPr/>
        </p:nvSpPr>
        <p:spPr>
          <a:xfrm>
            <a:off x="209377" y="125851"/>
            <a:ext cx="3275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통합내역프로그램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AE0895A-A711-4C40-A907-7C290B6B89B6}"/>
              </a:ext>
            </a:extLst>
          </p:cNvPr>
          <p:cNvSpPr txBox="1"/>
          <p:nvPr/>
        </p:nvSpPr>
        <p:spPr>
          <a:xfrm>
            <a:off x="-24685" y="391512"/>
            <a:ext cx="4072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 </a:t>
            </a:r>
            <a:r>
              <a:rPr lang="en-US" altLang="ko-K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COST</a:t>
            </a:r>
            <a:endParaRPr lang="ko-KR" alt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43887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5511873-93F7-45E9-804A-E0C3E8246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7300" y="-1606871"/>
            <a:ext cx="9677400" cy="10071743"/>
          </a:xfrm>
          <a:prstGeom prst="diamond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5D3A10F6-2494-4E77-93E6-A565F07F77B3}"/>
              </a:ext>
            </a:extLst>
          </p:cNvPr>
          <p:cNvSpPr/>
          <p:nvPr/>
        </p:nvSpPr>
        <p:spPr>
          <a:xfrm>
            <a:off x="-76199" y="0"/>
            <a:ext cx="9220200" cy="6858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ECCE702-74C2-4DF2-9068-2A9C89266FC5}"/>
              </a:ext>
            </a:extLst>
          </p:cNvPr>
          <p:cNvSpPr/>
          <p:nvPr/>
        </p:nvSpPr>
        <p:spPr>
          <a:xfrm rot="16200000">
            <a:off x="-7921756" y="3581989"/>
            <a:ext cx="11503742" cy="4339770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FAB10EA-6258-4BBF-91F2-D7325A0BDF15}"/>
              </a:ext>
            </a:extLst>
          </p:cNvPr>
          <p:cNvSpPr/>
          <p:nvPr/>
        </p:nvSpPr>
        <p:spPr>
          <a:xfrm>
            <a:off x="-482505" y="-3328733"/>
            <a:ext cx="13055503" cy="3328734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C9E593A7-0072-4105-8BCA-54670A42D316}"/>
              </a:ext>
            </a:extLst>
          </p:cNvPr>
          <p:cNvSpPr/>
          <p:nvPr/>
        </p:nvSpPr>
        <p:spPr>
          <a:xfrm rot="5400000">
            <a:off x="5106627" y="2914225"/>
            <a:ext cx="11503742" cy="3428998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48626975-C0C3-43E1-81FF-5723FD5B24B2}"/>
              </a:ext>
            </a:extLst>
          </p:cNvPr>
          <p:cNvSpPr/>
          <p:nvPr/>
        </p:nvSpPr>
        <p:spPr>
          <a:xfrm rot="10800000">
            <a:off x="-2449" y="6857999"/>
            <a:ext cx="11503742" cy="2991375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2937CE-3A4F-45D7-B209-2E43B4FB3215}"/>
              </a:ext>
            </a:extLst>
          </p:cNvPr>
          <p:cNvSpPr txBox="1"/>
          <p:nvPr/>
        </p:nvSpPr>
        <p:spPr>
          <a:xfrm>
            <a:off x="117585" y="151356"/>
            <a:ext cx="4580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C00000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다중 공사 기능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95014E-1B0C-41F8-87F6-B496CD66DD41}"/>
              </a:ext>
            </a:extLst>
          </p:cNvPr>
          <p:cNvSpPr txBox="1"/>
          <p:nvPr/>
        </p:nvSpPr>
        <p:spPr>
          <a:xfrm>
            <a:off x="117585" y="649694"/>
            <a:ext cx="5922656" cy="660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·1pc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당 최대 </a:t>
            </a: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6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개 공사까지 열어 동시 작업이 가능</a:t>
            </a:r>
            <a:endParaRPr lang="en-US" altLang="ko-KR" sz="1300" dirty="0"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·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여러 공사를 쉽게 참조하면서 가능한 내역 작업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2A94A8A-7937-435C-AFE3-6EE81F407632}"/>
              </a:ext>
            </a:extLst>
          </p:cNvPr>
          <p:cNvSpPr txBox="1"/>
          <p:nvPr/>
        </p:nvSpPr>
        <p:spPr>
          <a:xfrm>
            <a:off x="4310488" y="6974479"/>
            <a:ext cx="11563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>
                <a:solidFill>
                  <a:schemeClr val="bg1"/>
                </a:solidFill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물량산출 도구</a:t>
            </a:r>
          </a:p>
        </p:txBody>
      </p:sp>
      <p:pic>
        <p:nvPicPr>
          <p:cNvPr id="54" name="그림 53">
            <a:extLst>
              <a:ext uri="{FF2B5EF4-FFF2-40B4-BE49-F238E27FC236}">
                <a16:creationId xmlns:a16="http://schemas.microsoft.com/office/drawing/2014/main" id="{CD1EFD8E-7198-4DDA-AFFC-BCE0588895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25" b="3388"/>
          <a:stretch/>
        </p:blipFill>
        <p:spPr>
          <a:xfrm>
            <a:off x="812508" y="1497027"/>
            <a:ext cx="7560840" cy="485845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5" name="직사각형 54">
            <a:extLst>
              <a:ext uri="{FF2B5EF4-FFF2-40B4-BE49-F238E27FC236}">
                <a16:creationId xmlns:a16="http://schemas.microsoft.com/office/drawing/2014/main" id="{048EB6EA-CAB7-4CF1-81EF-8375FCCD5717}"/>
              </a:ext>
            </a:extLst>
          </p:cNvPr>
          <p:cNvSpPr/>
          <p:nvPr/>
        </p:nvSpPr>
        <p:spPr>
          <a:xfrm>
            <a:off x="812509" y="1613162"/>
            <a:ext cx="3816424" cy="648072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 dirty="0">
              <a:solidFill>
                <a:sysClr val="window" lastClr="FFFFFF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19553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5511873-93F7-45E9-804A-E0C3E8246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7300" y="-1606871"/>
            <a:ext cx="9677400" cy="10071743"/>
          </a:xfrm>
          <a:prstGeom prst="diamond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5D3A10F6-2494-4E77-93E6-A565F07F77B3}"/>
              </a:ext>
            </a:extLst>
          </p:cNvPr>
          <p:cNvSpPr/>
          <p:nvPr/>
        </p:nvSpPr>
        <p:spPr>
          <a:xfrm>
            <a:off x="-2451" y="0"/>
            <a:ext cx="9146451" cy="6858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ECCE702-74C2-4DF2-9068-2A9C89266FC5}"/>
              </a:ext>
            </a:extLst>
          </p:cNvPr>
          <p:cNvSpPr/>
          <p:nvPr/>
        </p:nvSpPr>
        <p:spPr>
          <a:xfrm rot="16200000">
            <a:off x="-7921756" y="3581989"/>
            <a:ext cx="11503742" cy="4339770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FAB10EA-6258-4BBF-91F2-D7325A0BDF15}"/>
              </a:ext>
            </a:extLst>
          </p:cNvPr>
          <p:cNvSpPr/>
          <p:nvPr/>
        </p:nvSpPr>
        <p:spPr>
          <a:xfrm>
            <a:off x="-482505" y="-3328733"/>
            <a:ext cx="13055503" cy="3328734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C9E593A7-0072-4105-8BCA-54670A42D316}"/>
              </a:ext>
            </a:extLst>
          </p:cNvPr>
          <p:cNvSpPr/>
          <p:nvPr/>
        </p:nvSpPr>
        <p:spPr>
          <a:xfrm rot="5400000">
            <a:off x="5106627" y="2914225"/>
            <a:ext cx="11503742" cy="3428998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48626975-C0C3-43E1-81FF-5723FD5B24B2}"/>
              </a:ext>
            </a:extLst>
          </p:cNvPr>
          <p:cNvSpPr/>
          <p:nvPr/>
        </p:nvSpPr>
        <p:spPr>
          <a:xfrm rot="10800000">
            <a:off x="-2449" y="6857999"/>
            <a:ext cx="11503742" cy="2991375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2937CE-3A4F-45D7-B209-2E43B4FB3215}"/>
              </a:ext>
            </a:extLst>
          </p:cNvPr>
          <p:cNvSpPr txBox="1"/>
          <p:nvPr/>
        </p:nvSpPr>
        <p:spPr>
          <a:xfrm>
            <a:off x="117585" y="186192"/>
            <a:ext cx="4580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C00000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개인 자료 별도 관리 기능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95014E-1B0C-41F8-87F6-B496CD66DD41}"/>
              </a:ext>
            </a:extLst>
          </p:cNvPr>
          <p:cNvSpPr txBox="1"/>
          <p:nvPr/>
        </p:nvSpPr>
        <p:spPr>
          <a:xfrm>
            <a:off x="117585" y="571313"/>
            <a:ext cx="5922656" cy="660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·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내 자료 기능으로 사용자가 생성한 자료만 별도 분류</a:t>
            </a:r>
            <a:endParaRPr lang="en-US" altLang="ko-KR" sz="1300" dirty="0"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·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품목군이 변경이 되어도 편리한 지속적인 사용 가능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2A94A8A-7937-435C-AFE3-6EE81F407632}"/>
              </a:ext>
            </a:extLst>
          </p:cNvPr>
          <p:cNvSpPr txBox="1"/>
          <p:nvPr/>
        </p:nvSpPr>
        <p:spPr>
          <a:xfrm>
            <a:off x="4310488" y="6974479"/>
            <a:ext cx="11563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>
                <a:solidFill>
                  <a:schemeClr val="bg1"/>
                </a:solidFill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물량산출 도구</a:t>
            </a: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78F3874F-2550-4503-BD1C-B20DAEF59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92" y="1337437"/>
            <a:ext cx="7887416" cy="51282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3" name="타원 22">
            <a:extLst>
              <a:ext uri="{FF2B5EF4-FFF2-40B4-BE49-F238E27FC236}">
                <a16:creationId xmlns:a16="http://schemas.microsoft.com/office/drawing/2014/main" id="{D22B9756-D5F6-4498-9D0A-70FAC394E683}"/>
              </a:ext>
            </a:extLst>
          </p:cNvPr>
          <p:cNvSpPr/>
          <p:nvPr/>
        </p:nvSpPr>
        <p:spPr bwMode="auto">
          <a:xfrm>
            <a:off x="6653016" y="1408447"/>
            <a:ext cx="667582" cy="368066"/>
          </a:xfrm>
          <a:prstGeom prst="ellipse">
            <a:avLst/>
          </a:prstGeom>
          <a:noFill/>
          <a:ln w="38100" cap="rnd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rtlCol="0" anchor="ctr">
            <a:flatTx/>
          </a:bodyPr>
          <a:lstStyle/>
          <a:p>
            <a:pPr algn="ctr"/>
            <a:endParaRPr lang="ko-KR" altLang="en-US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909958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5511873-93F7-45E9-804A-E0C3E8246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7300" y="-1606871"/>
            <a:ext cx="9677400" cy="10071743"/>
          </a:xfrm>
          <a:prstGeom prst="diamond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5D3A10F6-2494-4E77-93E6-A565F07F77B3}"/>
              </a:ext>
            </a:extLst>
          </p:cNvPr>
          <p:cNvSpPr/>
          <p:nvPr/>
        </p:nvSpPr>
        <p:spPr>
          <a:xfrm>
            <a:off x="-76199" y="0"/>
            <a:ext cx="9220200" cy="6858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ECCE702-74C2-4DF2-9068-2A9C89266FC5}"/>
              </a:ext>
            </a:extLst>
          </p:cNvPr>
          <p:cNvSpPr/>
          <p:nvPr/>
        </p:nvSpPr>
        <p:spPr>
          <a:xfrm rot="16200000">
            <a:off x="-7921756" y="3581989"/>
            <a:ext cx="11503742" cy="4339770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FAB10EA-6258-4BBF-91F2-D7325A0BDF15}"/>
              </a:ext>
            </a:extLst>
          </p:cNvPr>
          <p:cNvSpPr/>
          <p:nvPr/>
        </p:nvSpPr>
        <p:spPr>
          <a:xfrm>
            <a:off x="-482505" y="-3328733"/>
            <a:ext cx="13055503" cy="3328734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C9E593A7-0072-4105-8BCA-54670A42D316}"/>
              </a:ext>
            </a:extLst>
          </p:cNvPr>
          <p:cNvSpPr/>
          <p:nvPr/>
        </p:nvSpPr>
        <p:spPr>
          <a:xfrm rot="5400000">
            <a:off x="5106627" y="2914225"/>
            <a:ext cx="11503742" cy="3428998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48626975-C0C3-43E1-81FF-5723FD5B24B2}"/>
              </a:ext>
            </a:extLst>
          </p:cNvPr>
          <p:cNvSpPr/>
          <p:nvPr/>
        </p:nvSpPr>
        <p:spPr>
          <a:xfrm rot="10800000">
            <a:off x="-2449" y="6857999"/>
            <a:ext cx="11503742" cy="2991375"/>
          </a:xfrm>
          <a:prstGeom prst="rect">
            <a:avLst/>
          </a:prstGeom>
          <a:solidFill>
            <a:schemeClr val="bg1">
              <a:lumMod val="85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2937CE-3A4F-45D7-B209-2E43B4FB3215}"/>
              </a:ext>
            </a:extLst>
          </p:cNvPr>
          <p:cNvSpPr txBox="1"/>
          <p:nvPr/>
        </p:nvSpPr>
        <p:spPr>
          <a:xfrm>
            <a:off x="117585" y="177483"/>
            <a:ext cx="4580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C00000"/>
                </a:solidFill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공유 자료 기능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95014E-1B0C-41F8-87F6-B496CD66DD41}"/>
              </a:ext>
            </a:extLst>
          </p:cNvPr>
          <p:cNvSpPr txBox="1"/>
          <p:nvPr/>
        </p:nvSpPr>
        <p:spPr>
          <a:xfrm>
            <a:off x="108876" y="571313"/>
            <a:ext cx="5922656" cy="660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·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다른 사용자가 공유한 자료를 사용 및 사용자 자료 공유 가능</a:t>
            </a:r>
            <a:endParaRPr lang="en-US" altLang="ko-KR" sz="1300" dirty="0">
              <a:latin typeface="예스체" panose="020B0500000101010101" pitchFamily="50" charset="-127"/>
              <a:ea typeface="예스체" panose="020B0500000101010101" pitchFamily="50" charset="-127"/>
              <a:cs typeface="함초롬돋움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·</a:t>
            </a:r>
            <a:r>
              <a:rPr lang="ko-KR" altLang="en-US" sz="1300" dirty="0">
                <a:latin typeface="예스체" panose="020B0500000101010101" pitchFamily="50" charset="-127"/>
                <a:ea typeface="예스체" panose="020B0500000101010101" pitchFamily="50" charset="-127"/>
                <a:cs typeface="함초롬돋움" panose="02030504000101010101" pitchFamily="18" charset="-127"/>
              </a:rPr>
              <a:t>집단 지성을 활용한 작업 효율 증대 효과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2A94A8A-7937-435C-AFE3-6EE81F407632}"/>
              </a:ext>
            </a:extLst>
          </p:cNvPr>
          <p:cNvSpPr txBox="1"/>
          <p:nvPr/>
        </p:nvSpPr>
        <p:spPr>
          <a:xfrm>
            <a:off x="4310488" y="6974479"/>
            <a:ext cx="11563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>
                <a:solidFill>
                  <a:schemeClr val="bg1"/>
                </a:solidFill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물량산출 도구</a:t>
            </a:r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94B860BC-8B7A-4CB9-945E-1EE4ED4494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81" y="1346125"/>
            <a:ext cx="7865637" cy="514924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5" name="타원 24">
            <a:extLst>
              <a:ext uri="{FF2B5EF4-FFF2-40B4-BE49-F238E27FC236}">
                <a16:creationId xmlns:a16="http://schemas.microsoft.com/office/drawing/2014/main" id="{8427A03F-0266-4917-80F9-7C18AFD1B94F}"/>
              </a:ext>
            </a:extLst>
          </p:cNvPr>
          <p:cNvSpPr/>
          <p:nvPr/>
        </p:nvSpPr>
        <p:spPr bwMode="auto">
          <a:xfrm>
            <a:off x="6975626" y="1424427"/>
            <a:ext cx="664516" cy="366375"/>
          </a:xfrm>
          <a:prstGeom prst="ellipse">
            <a:avLst/>
          </a:prstGeom>
          <a:noFill/>
          <a:ln w="38100" cap="rnd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rtlCol="0" anchor="ctr">
            <a:flatTx/>
          </a:bodyPr>
          <a:lstStyle/>
          <a:p>
            <a:pPr algn="ctr"/>
            <a:endParaRPr lang="ko-KR" altLang="en-US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10802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9617</TotalTime>
  <Words>7780</Words>
  <Application>Microsoft Office PowerPoint</Application>
  <PresentationFormat>화면 슬라이드 쇼(4:3)</PresentationFormat>
  <Paragraphs>282</Paragraphs>
  <Slides>48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48</vt:i4>
      </vt:variant>
    </vt:vector>
  </HeadingPairs>
  <TitlesOfParts>
    <vt:vector size="56" baseType="lpstr">
      <vt:lpstr>맑은 고딕</vt:lpstr>
      <vt:lpstr>예스체</vt:lpstr>
      <vt:lpstr>조선일보명조</vt:lpstr>
      <vt:lpstr>함초롬돋움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owner</cp:lastModifiedBy>
  <cp:revision>270</cp:revision>
  <dcterms:created xsi:type="dcterms:W3CDTF">2019-10-18T00:25:25Z</dcterms:created>
  <dcterms:modified xsi:type="dcterms:W3CDTF">2024-03-23T04:34:52Z</dcterms:modified>
</cp:coreProperties>
</file>